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291" r:id="rId4"/>
    <p:sldId id="278" r:id="rId5"/>
    <p:sldId id="272" r:id="rId6"/>
    <p:sldId id="268" r:id="rId7"/>
    <p:sldId id="290" r:id="rId8"/>
    <p:sldId id="284" r:id="rId9"/>
    <p:sldId id="269" r:id="rId10"/>
    <p:sldId id="262" r:id="rId11"/>
    <p:sldId id="259" r:id="rId12"/>
    <p:sldId id="266" r:id="rId13"/>
    <p:sldId id="273" r:id="rId14"/>
    <p:sldId id="280" r:id="rId15"/>
    <p:sldId id="281" r:id="rId16"/>
    <p:sldId id="261" r:id="rId17"/>
    <p:sldId id="271" r:id="rId18"/>
    <p:sldId id="276" r:id="rId19"/>
    <p:sldId id="258" r:id="rId20"/>
    <p:sldId id="257" r:id="rId21"/>
    <p:sldId id="282" r:id="rId22"/>
    <p:sldId id="28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rge:Desktop:PV%20CO2:Figuras:Sobrecostes3Escenarios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rge:Desktop:CO2%20CSP:Fig.%205:Calcul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6857066605"/>
          <c:y val="3.4224598930481298E-2"/>
          <c:w val="0.80433617349300601"/>
          <c:h val="0.94438502673796798"/>
        </c:manualLayout>
      </c:layout>
      <c:scatterChart>
        <c:scatterStyle val="smoothMarker"/>
        <c:varyColors val="0"/>
        <c:ser>
          <c:idx val="0"/>
          <c:order val="0"/>
          <c:tx>
            <c:v>2DS 0%</c:v>
          </c:tx>
          <c:spPr>
            <a:ln w="3175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Hoja1!$A$3:$A$40</c:f>
              <c:numCache>
                <c:formatCode>General</c:formatCode>
                <c:ptCount val="3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  <c:pt idx="27">
                  <c:v>2040</c:v>
                </c:pt>
                <c:pt idx="28">
                  <c:v>2041</c:v>
                </c:pt>
                <c:pt idx="29">
                  <c:v>2042</c:v>
                </c:pt>
                <c:pt idx="30">
                  <c:v>2043</c:v>
                </c:pt>
                <c:pt idx="31">
                  <c:v>2044</c:v>
                </c:pt>
                <c:pt idx="32">
                  <c:v>2045</c:v>
                </c:pt>
                <c:pt idx="33">
                  <c:v>2046</c:v>
                </c:pt>
                <c:pt idx="34">
                  <c:v>2047</c:v>
                </c:pt>
                <c:pt idx="35">
                  <c:v>2048</c:v>
                </c:pt>
                <c:pt idx="36">
                  <c:v>2049</c:v>
                </c:pt>
                <c:pt idx="37">
                  <c:v>2050</c:v>
                </c:pt>
              </c:numCache>
            </c:numRef>
          </c:xVal>
          <c:yVal>
            <c:numRef>
              <c:f>Hoja1!$B$3:$B$40</c:f>
              <c:numCache>
                <c:formatCode>General</c:formatCode>
                <c:ptCount val="38"/>
                <c:pt idx="0">
                  <c:v>2.4</c:v>
                </c:pt>
                <c:pt idx="1">
                  <c:v>4.8</c:v>
                </c:pt>
                <c:pt idx="2">
                  <c:v>7.5</c:v>
                </c:pt>
                <c:pt idx="3">
                  <c:v>10.4</c:v>
                </c:pt>
                <c:pt idx="4">
                  <c:v>13.5</c:v>
                </c:pt>
                <c:pt idx="5">
                  <c:v>16.8</c:v>
                </c:pt>
                <c:pt idx="6">
                  <c:v>20.3</c:v>
                </c:pt>
                <c:pt idx="7">
                  <c:v>23.9</c:v>
                </c:pt>
                <c:pt idx="8">
                  <c:v>27.7</c:v>
                </c:pt>
                <c:pt idx="9">
                  <c:v>31.7</c:v>
                </c:pt>
                <c:pt idx="10">
                  <c:v>35.700000000000003</c:v>
                </c:pt>
                <c:pt idx="11">
                  <c:v>38.9</c:v>
                </c:pt>
                <c:pt idx="12">
                  <c:v>44.1</c:v>
                </c:pt>
                <c:pt idx="13">
                  <c:v>48.3</c:v>
                </c:pt>
                <c:pt idx="14">
                  <c:v>52.4</c:v>
                </c:pt>
                <c:pt idx="15">
                  <c:v>56.5</c:v>
                </c:pt>
                <c:pt idx="16">
                  <c:v>60.4</c:v>
                </c:pt>
                <c:pt idx="17">
                  <c:v>64.099999999999994</c:v>
                </c:pt>
                <c:pt idx="18">
                  <c:v>67.599999999999994</c:v>
                </c:pt>
                <c:pt idx="19">
                  <c:v>70.7</c:v>
                </c:pt>
                <c:pt idx="20">
                  <c:v>73.7</c:v>
                </c:pt>
                <c:pt idx="21">
                  <c:v>76.2</c:v>
                </c:pt>
                <c:pt idx="22">
                  <c:v>78.400000000000006</c:v>
                </c:pt>
                <c:pt idx="23">
                  <c:v>80.3</c:v>
                </c:pt>
                <c:pt idx="24">
                  <c:v>81.900000000000006</c:v>
                </c:pt>
                <c:pt idx="25">
                  <c:v>83.2</c:v>
                </c:pt>
                <c:pt idx="26">
                  <c:v>84.1</c:v>
                </c:pt>
                <c:pt idx="27">
                  <c:v>84.9</c:v>
                </c:pt>
                <c:pt idx="28">
                  <c:v>85.4</c:v>
                </c:pt>
                <c:pt idx="29">
                  <c:v>85.7</c:v>
                </c:pt>
                <c:pt idx="30">
                  <c:v>84.1</c:v>
                </c:pt>
                <c:pt idx="31">
                  <c:v>82.2</c:v>
                </c:pt>
                <c:pt idx="32">
                  <c:v>80</c:v>
                </c:pt>
                <c:pt idx="33">
                  <c:v>77.599999999999994</c:v>
                </c:pt>
                <c:pt idx="34">
                  <c:v>74.900000000000006</c:v>
                </c:pt>
                <c:pt idx="35">
                  <c:v>72.099999999999994</c:v>
                </c:pt>
                <c:pt idx="36">
                  <c:v>69</c:v>
                </c:pt>
                <c:pt idx="37">
                  <c:v>65.8</c:v>
                </c:pt>
              </c:numCache>
            </c:numRef>
          </c:yVal>
          <c:smooth val="1"/>
        </c:ser>
        <c:ser>
          <c:idx val="3"/>
          <c:order val="1"/>
          <c:tx>
            <c:v>Roadmap 0%</c:v>
          </c:tx>
          <c:spPr>
            <a:ln w="31750"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Hoja1!$A$3:$A$40</c:f>
              <c:numCache>
                <c:formatCode>General</c:formatCode>
                <c:ptCount val="3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  <c:pt idx="27">
                  <c:v>2040</c:v>
                </c:pt>
                <c:pt idx="28">
                  <c:v>2041</c:v>
                </c:pt>
                <c:pt idx="29">
                  <c:v>2042</c:v>
                </c:pt>
                <c:pt idx="30">
                  <c:v>2043</c:v>
                </c:pt>
                <c:pt idx="31">
                  <c:v>2044</c:v>
                </c:pt>
                <c:pt idx="32">
                  <c:v>2045</c:v>
                </c:pt>
                <c:pt idx="33">
                  <c:v>2046</c:v>
                </c:pt>
                <c:pt idx="34">
                  <c:v>2047</c:v>
                </c:pt>
                <c:pt idx="35">
                  <c:v>2048</c:v>
                </c:pt>
                <c:pt idx="36">
                  <c:v>2049</c:v>
                </c:pt>
                <c:pt idx="37">
                  <c:v>2050</c:v>
                </c:pt>
              </c:numCache>
            </c:numRef>
          </c:xVal>
          <c:yVal>
            <c:numRef>
              <c:f>Hoja1!$E$3:$E$40</c:f>
              <c:numCache>
                <c:formatCode>General</c:formatCode>
                <c:ptCount val="38"/>
                <c:pt idx="0">
                  <c:v>5.0999999999999996</c:v>
                </c:pt>
                <c:pt idx="1">
                  <c:v>10.4</c:v>
                </c:pt>
                <c:pt idx="2">
                  <c:v>15.7</c:v>
                </c:pt>
                <c:pt idx="3">
                  <c:v>21</c:v>
                </c:pt>
                <c:pt idx="4">
                  <c:v>26.4</c:v>
                </c:pt>
                <c:pt idx="5">
                  <c:v>31.7</c:v>
                </c:pt>
                <c:pt idx="6">
                  <c:v>36.799999999999997</c:v>
                </c:pt>
                <c:pt idx="7">
                  <c:v>41.9</c:v>
                </c:pt>
                <c:pt idx="8">
                  <c:v>46.8</c:v>
                </c:pt>
                <c:pt idx="9">
                  <c:v>51.6</c:v>
                </c:pt>
                <c:pt idx="10">
                  <c:v>56.2</c:v>
                </c:pt>
                <c:pt idx="11">
                  <c:v>60.6</c:v>
                </c:pt>
                <c:pt idx="12">
                  <c:v>64.8</c:v>
                </c:pt>
                <c:pt idx="13">
                  <c:v>68.8</c:v>
                </c:pt>
                <c:pt idx="14">
                  <c:v>72.599999999999994</c:v>
                </c:pt>
                <c:pt idx="15">
                  <c:v>76.2</c:v>
                </c:pt>
                <c:pt idx="16">
                  <c:v>79.5</c:v>
                </c:pt>
                <c:pt idx="17">
                  <c:v>82.6</c:v>
                </c:pt>
                <c:pt idx="18">
                  <c:v>85.4</c:v>
                </c:pt>
                <c:pt idx="19">
                  <c:v>87.9</c:v>
                </c:pt>
                <c:pt idx="20">
                  <c:v>90.1</c:v>
                </c:pt>
                <c:pt idx="21">
                  <c:v>92.1</c:v>
                </c:pt>
                <c:pt idx="22">
                  <c:v>93.8</c:v>
                </c:pt>
                <c:pt idx="23">
                  <c:v>95.2</c:v>
                </c:pt>
                <c:pt idx="24">
                  <c:v>96.3</c:v>
                </c:pt>
                <c:pt idx="25">
                  <c:v>97.1</c:v>
                </c:pt>
                <c:pt idx="26">
                  <c:v>97.6</c:v>
                </c:pt>
                <c:pt idx="27">
                  <c:v>97.8</c:v>
                </c:pt>
                <c:pt idx="28">
                  <c:v>97.6</c:v>
                </c:pt>
                <c:pt idx="29">
                  <c:v>97.1</c:v>
                </c:pt>
                <c:pt idx="30">
                  <c:v>92</c:v>
                </c:pt>
                <c:pt idx="31">
                  <c:v>86.4</c:v>
                </c:pt>
                <c:pt idx="32">
                  <c:v>80.3</c:v>
                </c:pt>
                <c:pt idx="33">
                  <c:v>73.7</c:v>
                </c:pt>
                <c:pt idx="34">
                  <c:v>66.7</c:v>
                </c:pt>
                <c:pt idx="35">
                  <c:v>59.4</c:v>
                </c:pt>
                <c:pt idx="36">
                  <c:v>51.6</c:v>
                </c:pt>
                <c:pt idx="37">
                  <c:v>43.4</c:v>
                </c:pt>
              </c:numCache>
            </c:numRef>
          </c:yVal>
          <c:smooth val="1"/>
        </c:ser>
        <c:ser>
          <c:idx val="6"/>
          <c:order val="2"/>
          <c:tx>
            <c:v>New Policies 0%</c:v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Hoja1!$A$3:$A$40</c:f>
              <c:numCache>
                <c:formatCode>General</c:formatCode>
                <c:ptCount val="3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  <c:pt idx="27">
                  <c:v>2040</c:v>
                </c:pt>
                <c:pt idx="28">
                  <c:v>2041</c:v>
                </c:pt>
                <c:pt idx="29">
                  <c:v>2042</c:v>
                </c:pt>
                <c:pt idx="30">
                  <c:v>2043</c:v>
                </c:pt>
                <c:pt idx="31">
                  <c:v>2044</c:v>
                </c:pt>
                <c:pt idx="32">
                  <c:v>2045</c:v>
                </c:pt>
                <c:pt idx="33">
                  <c:v>2046</c:v>
                </c:pt>
                <c:pt idx="34">
                  <c:v>2047</c:v>
                </c:pt>
                <c:pt idx="35">
                  <c:v>2048</c:v>
                </c:pt>
                <c:pt idx="36">
                  <c:v>2049</c:v>
                </c:pt>
                <c:pt idx="37">
                  <c:v>2050</c:v>
                </c:pt>
              </c:numCache>
            </c:numRef>
          </c:xVal>
          <c:yVal>
            <c:numRef>
              <c:f>Hoja1!$H$3:$H$40</c:f>
              <c:numCache>
                <c:formatCode>General</c:formatCode>
                <c:ptCount val="38"/>
                <c:pt idx="0">
                  <c:v>2.9</c:v>
                </c:pt>
                <c:pt idx="1">
                  <c:v>6</c:v>
                </c:pt>
                <c:pt idx="2">
                  <c:v>9.5</c:v>
                </c:pt>
                <c:pt idx="3">
                  <c:v>13.1</c:v>
                </c:pt>
                <c:pt idx="4">
                  <c:v>16.899999999999999</c:v>
                </c:pt>
                <c:pt idx="5">
                  <c:v>20.9</c:v>
                </c:pt>
                <c:pt idx="6">
                  <c:v>25</c:v>
                </c:pt>
                <c:pt idx="7">
                  <c:v>29.1</c:v>
                </c:pt>
                <c:pt idx="8">
                  <c:v>33.200000000000003</c:v>
                </c:pt>
                <c:pt idx="9">
                  <c:v>37.1</c:v>
                </c:pt>
                <c:pt idx="10">
                  <c:v>40.799999999999997</c:v>
                </c:pt>
                <c:pt idx="11">
                  <c:v>44.3</c:v>
                </c:pt>
                <c:pt idx="12">
                  <c:v>47.4</c:v>
                </c:pt>
                <c:pt idx="13">
                  <c:v>50.2</c:v>
                </c:pt>
                <c:pt idx="14">
                  <c:v>52.6</c:v>
                </c:pt>
                <c:pt idx="15">
                  <c:v>54.7</c:v>
                </c:pt>
                <c:pt idx="16">
                  <c:v>56.5</c:v>
                </c:pt>
                <c:pt idx="17">
                  <c:v>58</c:v>
                </c:pt>
                <c:pt idx="18">
                  <c:v>59.2</c:v>
                </c:pt>
                <c:pt idx="19">
                  <c:v>60.2</c:v>
                </c:pt>
                <c:pt idx="20">
                  <c:v>61</c:v>
                </c:pt>
                <c:pt idx="21">
                  <c:v>61.6</c:v>
                </c:pt>
                <c:pt idx="22">
                  <c:v>62.1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17536"/>
        <c:axId val="82419072"/>
      </c:scatterChart>
      <c:valAx>
        <c:axId val="82417536"/>
        <c:scaling>
          <c:orientation val="minMax"/>
          <c:max val="2050"/>
          <c:min val="2013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/>
                <a:cs typeface="Arial"/>
              </a:defRPr>
            </a:pPr>
            <a:endParaRPr lang="es-ES"/>
          </a:p>
        </c:txPr>
        <c:crossAx val="82419072"/>
        <c:crosses val="autoZero"/>
        <c:crossBetween val="midCat"/>
      </c:valAx>
      <c:valAx>
        <c:axId val="8241907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 b="0">
                    <a:latin typeface="Arial"/>
                    <a:cs typeface="Arial"/>
                  </a:defRPr>
                </a:pPr>
                <a:r>
                  <a:rPr lang="es-ES" sz="800" b="0">
                    <a:latin typeface="Arial"/>
                    <a:cs typeface="Arial"/>
                  </a:rPr>
                  <a:t>Annual extra-costs (USD billion)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/>
                <a:cs typeface="Arial"/>
              </a:defRPr>
            </a:pPr>
            <a:endParaRPr lang="es-ES"/>
          </a:p>
        </c:txPr>
        <c:crossAx val="824175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044193178259097"/>
          <c:y val="0.64699110864619003"/>
          <c:w val="0.36603685439527101"/>
          <c:h val="0.27134522636011099"/>
        </c:manualLayout>
      </c:layout>
      <c:overlay val="0"/>
      <c:txPr>
        <a:bodyPr/>
        <a:lstStyle/>
        <a:p>
          <a:pPr>
            <a:defRPr sz="800">
              <a:latin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67400553151399"/>
          <c:y val="2.6952832543049698E-2"/>
          <c:w val="0.79547318042795401"/>
          <c:h val="0.89551331287948699"/>
        </c:manualLayout>
      </c:layout>
      <c:scatterChart>
        <c:scatterStyle val="smoothMarker"/>
        <c:varyColors val="0"/>
        <c:ser>
          <c:idx val="0"/>
          <c:order val="0"/>
          <c:tx>
            <c:v>New Policies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Hoja1!$J$2:$J$24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xVal>
          <c:yVal>
            <c:numRef>
              <c:f>Hoja1!$K$2:$K$24</c:f>
              <c:numCache>
                <c:formatCode>General</c:formatCode>
                <c:ptCount val="23"/>
                <c:pt idx="0">
                  <c:v>0.20813499999999999</c:v>
                </c:pt>
                <c:pt idx="1">
                  <c:v>0.29458299999999998</c:v>
                </c:pt>
                <c:pt idx="2">
                  <c:v>0.69355</c:v>
                </c:pt>
                <c:pt idx="3">
                  <c:v>1.2362500000000001</c:v>
                </c:pt>
                <c:pt idx="4">
                  <c:v>1.97281</c:v>
                </c:pt>
                <c:pt idx="5">
                  <c:v>2.9631500000000002</c:v>
                </c:pt>
                <c:pt idx="6">
                  <c:v>4.2715199999999998</c:v>
                </c:pt>
                <c:pt idx="7">
                  <c:v>5.9531599999999996</c:v>
                </c:pt>
                <c:pt idx="8">
                  <c:v>8.0312800000000006</c:v>
                </c:pt>
                <c:pt idx="9">
                  <c:v>10.467499999999999</c:v>
                </c:pt>
                <c:pt idx="10">
                  <c:v>13.139699999999999</c:v>
                </c:pt>
                <c:pt idx="11">
                  <c:v>15.848699999999999</c:v>
                </c:pt>
                <c:pt idx="12">
                  <c:v>18.365300000000001</c:v>
                </c:pt>
                <c:pt idx="13">
                  <c:v>20.5</c:v>
                </c:pt>
                <c:pt idx="14" formatCode="#,##0.0000">
                  <c:v>22.155200000000001</c:v>
                </c:pt>
                <c:pt idx="15">
                  <c:v>23.3322</c:v>
                </c:pt>
                <c:pt idx="16">
                  <c:v>24.1008</c:v>
                </c:pt>
                <c:pt idx="17">
                  <c:v>24.558299999999999</c:v>
                </c:pt>
                <c:pt idx="18">
                  <c:v>24.799399999999981</c:v>
                </c:pt>
                <c:pt idx="19">
                  <c:v>24.9011</c:v>
                </c:pt>
                <c:pt idx="20">
                  <c:v>24.919499999999999</c:v>
                </c:pt>
                <c:pt idx="21">
                  <c:v>24.892399999999981</c:v>
                </c:pt>
                <c:pt idx="22">
                  <c:v>24.843699999999981</c:v>
                </c:pt>
              </c:numCache>
            </c:numRef>
          </c:yVal>
          <c:smooth val="1"/>
        </c:ser>
        <c:ser>
          <c:idx val="1"/>
          <c:order val="1"/>
          <c:tx>
            <c:v>Blue Map</c:v>
          </c:tx>
          <c:spPr>
            <a:ln w="38100">
              <a:solidFill>
                <a:srgbClr val="2954D3"/>
              </a:solidFill>
            </a:ln>
          </c:spPr>
          <c:marker>
            <c:symbol val="none"/>
          </c:marker>
          <c:xVal>
            <c:numRef>
              <c:f>Hoja1!$J$2:$J$24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xVal>
          <c:yVal>
            <c:numRef>
              <c:f>Hoja1!$L$2:$L$24</c:f>
              <c:numCache>
                <c:formatCode>General</c:formatCode>
                <c:ptCount val="23"/>
                <c:pt idx="0">
                  <c:v>0.20006399999999999</c:v>
                </c:pt>
                <c:pt idx="1">
                  <c:v>0.270264</c:v>
                </c:pt>
                <c:pt idx="2">
                  <c:v>0.63425699999999996</c:v>
                </c:pt>
                <c:pt idx="3">
                  <c:v>1.12378</c:v>
                </c:pt>
                <c:pt idx="4">
                  <c:v>1.7808999999999999</c:v>
                </c:pt>
                <c:pt idx="5" formatCode="#,##0.00000">
                  <c:v>2.6608299999999998</c:v>
                </c:pt>
                <c:pt idx="6">
                  <c:v>3.8354300000000001</c:v>
                </c:pt>
                <c:pt idx="7">
                  <c:v>5.3970599999999846</c:v>
                </c:pt>
                <c:pt idx="8">
                  <c:v>7.4623100000000004</c:v>
                </c:pt>
                <c:pt idx="9">
                  <c:v>10.1747</c:v>
                </c:pt>
                <c:pt idx="10">
                  <c:v>13.7043</c:v>
                </c:pt>
                <c:pt idx="11">
                  <c:v>18.24159999999998</c:v>
                </c:pt>
                <c:pt idx="12">
                  <c:v>23.980399999999879</c:v>
                </c:pt>
                <c:pt idx="13">
                  <c:v>31.0853</c:v>
                </c:pt>
                <c:pt idx="14">
                  <c:v>39.641100000000002</c:v>
                </c:pt>
                <c:pt idx="15">
                  <c:v>49.5886</c:v>
                </c:pt>
                <c:pt idx="16">
                  <c:v>60.667200000000001</c:v>
                </c:pt>
                <c:pt idx="17">
                  <c:v>72.397900000000007</c:v>
                </c:pt>
                <c:pt idx="18">
                  <c:v>84.138899999999978</c:v>
                </c:pt>
                <c:pt idx="19">
                  <c:v>95.213999999999999</c:v>
                </c:pt>
                <c:pt idx="20">
                  <c:v>105.066</c:v>
                </c:pt>
                <c:pt idx="21">
                  <c:v>113.364</c:v>
                </c:pt>
                <c:pt idx="22">
                  <c:v>120.02800000000001</c:v>
                </c:pt>
              </c:numCache>
            </c:numRef>
          </c:yVal>
          <c:smooth val="1"/>
        </c:ser>
        <c:ser>
          <c:idx val="2"/>
          <c:order val="2"/>
          <c:tx>
            <c:v>Roadmap</c:v>
          </c:tx>
          <c:spPr>
            <a:ln w="38100">
              <a:solidFill>
                <a:srgbClr val="008D00"/>
              </a:solidFill>
            </a:ln>
          </c:spPr>
          <c:marker>
            <c:symbol val="none"/>
          </c:marker>
          <c:xVal>
            <c:numRef>
              <c:f>Hoja1!$J$2:$J$24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xVal>
          <c:yVal>
            <c:numRef>
              <c:f>Hoja1!$M$2:$M$24</c:f>
              <c:numCache>
                <c:formatCode>General</c:formatCode>
                <c:ptCount val="23"/>
                <c:pt idx="0">
                  <c:v>0.27779999999999999</c:v>
                </c:pt>
                <c:pt idx="1">
                  <c:v>2.97207</c:v>
                </c:pt>
                <c:pt idx="2">
                  <c:v>5.70702</c:v>
                </c:pt>
                <c:pt idx="3">
                  <c:v>8.5598900000000047</c:v>
                </c:pt>
                <c:pt idx="4">
                  <c:v>11.5723</c:v>
                </c:pt>
                <c:pt idx="5">
                  <c:v>14.748100000000001</c:v>
                </c:pt>
                <c:pt idx="6">
                  <c:v>18.0807</c:v>
                </c:pt>
                <c:pt idx="7">
                  <c:v>21.560400000000001</c:v>
                </c:pt>
                <c:pt idx="8">
                  <c:v>25.176200000000001</c:v>
                </c:pt>
                <c:pt idx="9">
                  <c:v>28.917200000000001</c:v>
                </c:pt>
                <c:pt idx="10">
                  <c:v>32.7729</c:v>
                </c:pt>
                <c:pt idx="11">
                  <c:v>36.733000000000011</c:v>
                </c:pt>
                <c:pt idx="12">
                  <c:v>40.787999999999997</c:v>
                </c:pt>
                <c:pt idx="13">
                  <c:v>44.928600000000003</c:v>
                </c:pt>
                <c:pt idx="14">
                  <c:v>49.146299999999997</c:v>
                </c:pt>
                <c:pt idx="15">
                  <c:v>53.432699999999997</c:v>
                </c:pt>
                <c:pt idx="16">
                  <c:v>57.780200000000001</c:v>
                </c:pt>
                <c:pt idx="17">
                  <c:v>62.181399999999996</c:v>
                </c:pt>
                <c:pt idx="18">
                  <c:v>66.629299999999986</c:v>
                </c:pt>
                <c:pt idx="19">
                  <c:v>71.1173</c:v>
                </c:pt>
                <c:pt idx="20">
                  <c:v>75.639099999999999</c:v>
                </c:pt>
                <c:pt idx="21">
                  <c:v>80.188699999999983</c:v>
                </c:pt>
                <c:pt idx="22">
                  <c:v>84.760300000000001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05952"/>
        <c:axId val="81011840"/>
      </c:scatterChart>
      <c:valAx>
        <c:axId val="81005952"/>
        <c:scaling>
          <c:orientation val="minMax"/>
          <c:max val="2035"/>
          <c:min val="2013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"/>
                <a:cs typeface="Arial"/>
              </a:defRPr>
            </a:pPr>
            <a:endParaRPr lang="es-ES"/>
          </a:p>
        </c:txPr>
        <c:crossAx val="81011840"/>
        <c:crosses val="autoZero"/>
        <c:crossBetween val="midCat"/>
        <c:majorUnit val="2"/>
      </c:valAx>
      <c:valAx>
        <c:axId val="81011840"/>
        <c:scaling>
          <c:orientation val="minMax"/>
          <c:max val="1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 b="0">
                    <a:latin typeface="Arial"/>
                    <a:cs typeface="Arial"/>
                  </a:defRPr>
                </a:pPr>
                <a:r>
                  <a:rPr lang="es-ES" sz="800" b="0">
                    <a:latin typeface="Arial"/>
                    <a:cs typeface="Arial"/>
                  </a:rPr>
                  <a:t>Annual</a:t>
                </a:r>
                <a:r>
                  <a:rPr lang="es-ES" sz="800" b="0" baseline="0">
                    <a:latin typeface="Arial"/>
                    <a:cs typeface="Arial"/>
                  </a:rPr>
                  <a:t> extra-costs (USD billion)</a:t>
                </a:r>
                <a:endParaRPr lang="es-ES" sz="800" b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2.4676125848241801E-3"/>
              <c:y val="0.1743587030240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/>
                <a:cs typeface="Arial"/>
              </a:defRPr>
            </a:pPr>
            <a:endParaRPr lang="es-ES"/>
          </a:p>
        </c:txPr>
        <c:crossAx val="81005952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14466354819641999"/>
          <c:y val="2.0664624309034E-3"/>
          <c:w val="0.31987856939569298"/>
          <c:h val="0.23812396757847701"/>
        </c:manualLayout>
      </c:layout>
      <c:overlay val="0"/>
      <c:txPr>
        <a:bodyPr/>
        <a:lstStyle/>
        <a:p>
          <a:pPr>
            <a:defRPr sz="800">
              <a:latin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69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24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24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0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52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25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71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0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21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90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64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722C0-E2D8-4F15-B840-78888D0D8DBA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9343-509A-4B11-BE74-F54C1771B4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97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hart" Target="../charts/chart2.xml"/><Relationship Id="rId7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80920" cy="1728192"/>
          </a:xfrm>
        </p:spPr>
        <p:txBody>
          <a:bodyPr>
            <a:normAutofit/>
          </a:bodyPr>
          <a:lstStyle/>
          <a:p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(2014-2035-2050) of Solar </a:t>
            </a:r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(PV, CSP): LCOE </a:t>
            </a:r>
            <a:r>
              <a:rPr lang="es-E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osts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nnual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Total CO</a:t>
            </a:r>
            <a:r>
              <a:rPr lang="es-E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Saved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Extra-</a:t>
            </a:r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IEA </a:t>
            </a:r>
            <a:r>
              <a:rPr lang="es-E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r>
              <a:rPr lang="es-E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780928"/>
            <a:ext cx="7344816" cy="3168352"/>
          </a:xfrm>
        </p:spPr>
        <p:txBody>
          <a:bodyPr>
            <a:normAutofit/>
          </a:bodyPr>
          <a:lstStyle/>
          <a:p>
            <a:pPr algn="l"/>
            <a:endParaRPr lang="es-ES" sz="2000" dirty="0" smtClean="0">
              <a:solidFill>
                <a:srgbClr val="002060"/>
              </a:solidFill>
            </a:endParaRPr>
          </a:p>
          <a:p>
            <a:pPr algn="l"/>
            <a:endParaRPr lang="es-ES" sz="2000" dirty="0" smtClean="0">
              <a:solidFill>
                <a:srgbClr val="002060"/>
              </a:solidFill>
            </a:endParaRPr>
          </a:p>
          <a:p>
            <a:pPr algn="l"/>
            <a:r>
              <a:rPr lang="es-ES" sz="2400" i="1" dirty="0" smtClean="0">
                <a:solidFill>
                  <a:srgbClr val="0070C0"/>
                </a:solidFill>
              </a:rPr>
              <a:t>José M. Martínez-</a:t>
            </a:r>
            <a:r>
              <a:rPr lang="es-ES" sz="2400" i="1" dirty="0" err="1" smtClean="0">
                <a:solidFill>
                  <a:srgbClr val="0070C0"/>
                </a:solidFill>
              </a:rPr>
              <a:t>Duart</a:t>
            </a:r>
            <a:r>
              <a:rPr lang="es-ES" sz="2400" i="1" dirty="0">
                <a:solidFill>
                  <a:srgbClr val="0070C0"/>
                </a:solidFill>
              </a:rPr>
              <a:t>,</a:t>
            </a:r>
            <a:r>
              <a:rPr lang="es-ES" sz="2400" i="1" dirty="0" smtClean="0">
                <a:solidFill>
                  <a:srgbClr val="0070C0"/>
                </a:solidFill>
              </a:rPr>
              <a:t> Univ. Autónoma Madrid</a:t>
            </a:r>
          </a:p>
          <a:p>
            <a:pPr algn="l"/>
            <a:r>
              <a:rPr lang="es-ES" sz="2400" i="1" dirty="0" smtClean="0">
                <a:solidFill>
                  <a:srgbClr val="0070C0"/>
                </a:solidFill>
              </a:rPr>
              <a:t>Jorge Hernández-Moro, Univ. Autónoma Madrid</a:t>
            </a:r>
          </a:p>
          <a:p>
            <a:pPr algn="l"/>
            <a:endParaRPr lang="es-ES" sz="2000" i="1" dirty="0" smtClean="0">
              <a:solidFill>
                <a:srgbClr val="002060"/>
              </a:solidFill>
            </a:endParaRPr>
          </a:p>
          <a:p>
            <a:pPr algn="l"/>
            <a:endParaRPr lang="es-ES" sz="2000" dirty="0">
              <a:solidFill>
                <a:srgbClr val="002060"/>
              </a:solidFill>
            </a:endParaRPr>
          </a:p>
          <a:p>
            <a:pPr algn="l"/>
            <a:r>
              <a:rPr lang="es-ES" sz="2000" dirty="0" smtClean="0">
                <a:solidFill>
                  <a:srgbClr val="C00000"/>
                </a:solidFill>
              </a:rPr>
              <a:t>Meeting </a:t>
            </a:r>
            <a:r>
              <a:rPr lang="es-ES" sz="2000" dirty="0" err="1" smtClean="0">
                <a:solidFill>
                  <a:srgbClr val="C00000"/>
                </a:solidFill>
              </a:rPr>
              <a:t>Energy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Group</a:t>
            </a:r>
            <a:r>
              <a:rPr lang="es-ES" sz="2000" dirty="0" smtClean="0">
                <a:solidFill>
                  <a:srgbClr val="C00000"/>
                </a:solidFill>
              </a:rPr>
              <a:t>, </a:t>
            </a:r>
            <a:r>
              <a:rPr lang="es-ES" sz="2000" dirty="0" err="1" smtClean="0">
                <a:solidFill>
                  <a:srgbClr val="C00000"/>
                </a:solidFill>
              </a:rPr>
              <a:t>European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Physical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Society</a:t>
            </a:r>
            <a:endParaRPr lang="es-ES" sz="2000" dirty="0" smtClean="0">
              <a:solidFill>
                <a:srgbClr val="C00000"/>
              </a:solidFill>
            </a:endParaRPr>
          </a:p>
          <a:p>
            <a:pPr algn="l"/>
            <a:r>
              <a:rPr lang="es-ES" sz="2000" dirty="0" err="1" smtClean="0">
                <a:solidFill>
                  <a:srgbClr val="C00000"/>
                </a:solidFill>
              </a:rPr>
              <a:t>Lisbon</a:t>
            </a:r>
            <a:r>
              <a:rPr lang="es-ES" sz="2000" dirty="0" smtClean="0">
                <a:solidFill>
                  <a:srgbClr val="C00000"/>
                </a:solidFill>
              </a:rPr>
              <a:t>, </a:t>
            </a:r>
            <a:r>
              <a:rPr lang="es-ES" sz="2000" dirty="0" err="1" smtClean="0">
                <a:solidFill>
                  <a:srgbClr val="C00000"/>
                </a:solidFill>
              </a:rPr>
              <a:t>November</a:t>
            </a:r>
            <a:r>
              <a:rPr lang="es-ES" sz="2000" dirty="0" smtClean="0">
                <a:solidFill>
                  <a:srgbClr val="C00000"/>
                </a:solidFill>
              </a:rPr>
              <a:t> 13-14, 2014</a:t>
            </a:r>
            <a:endParaRPr lang="es-ES" sz="2000" dirty="0">
              <a:solidFill>
                <a:srgbClr val="C00000"/>
              </a:solidFill>
            </a:endParaRPr>
          </a:p>
        </p:txBody>
      </p:sp>
      <p:cxnSp>
        <p:nvCxnSpPr>
          <p:cNvPr id="4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 PC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4" y="1556792"/>
            <a:ext cx="844201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42860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0070C0"/>
                </a:solidFill>
              </a:rPr>
              <a:t>Simulation</a:t>
            </a:r>
            <a:r>
              <a:rPr lang="es-ES" sz="2400" b="1" dirty="0" smtClean="0">
                <a:solidFill>
                  <a:srgbClr val="0070C0"/>
                </a:solidFill>
              </a:rPr>
              <a:t> of CSP </a:t>
            </a:r>
            <a:r>
              <a:rPr lang="es-ES" sz="2400" b="1" dirty="0" err="1" smtClean="0">
                <a:solidFill>
                  <a:srgbClr val="0070C0"/>
                </a:solidFill>
              </a:rPr>
              <a:t>annual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electricity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production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for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the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three</a:t>
            </a:r>
            <a:r>
              <a:rPr lang="es-ES" sz="2400" b="1" dirty="0" smtClean="0">
                <a:solidFill>
                  <a:srgbClr val="0070C0"/>
                </a:solidFill>
              </a:rPr>
              <a:t> IEA </a:t>
            </a:r>
            <a:r>
              <a:rPr lang="es-ES" sz="2400" b="1" dirty="0" err="1" smtClean="0">
                <a:solidFill>
                  <a:srgbClr val="0070C0"/>
                </a:solidFill>
              </a:rPr>
              <a:t>Scenarios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considered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163796"/>
              </p:ext>
            </p:extLst>
          </p:nvPr>
        </p:nvGraphicFramePr>
        <p:xfrm>
          <a:off x="639104" y="1124745"/>
          <a:ext cx="804312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Documento" r:id="rId4" imgW="5397301" imgH="622277" progId="Word.Document.12">
                  <p:embed/>
                </p:oleObj>
              </mc:Choice>
              <mc:Fallback>
                <p:oleObj name="Documento" r:id="rId4" imgW="5397301" imgH="62227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04" y="1124745"/>
                        <a:ext cx="8043122" cy="10801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080236" y="33099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90491"/>
              </p:ext>
            </p:extLst>
          </p:nvPr>
        </p:nvGraphicFramePr>
        <p:xfrm>
          <a:off x="1808906" y="3679275"/>
          <a:ext cx="6120680" cy="251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43"/>
                <a:gridCol w="3424997"/>
                <a:gridCol w="396967"/>
                <a:gridCol w="1763273"/>
              </a:tblGrid>
              <a:tr h="315048"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Cost of the system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Insurance cost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5269"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C(0)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Initial cost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Lifetime of the system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3814"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Q(t)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Cumulative</a:t>
                      </a:r>
                      <a:r>
                        <a:rPr lang="en-GB" sz="1100" b="0" baseline="0" noProof="0" dirty="0" smtClean="0">
                          <a:solidFill>
                            <a:schemeClr val="tx1"/>
                          </a:solidFill>
                        </a:rPr>
                        <a:t> installed capacity evolution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Discount rate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596"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Q(0)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Initial</a:t>
                      </a:r>
                      <a:r>
                        <a:rPr lang="en-GB" sz="1100" b="0" baseline="0" noProof="0" dirty="0" smtClean="0">
                          <a:solidFill>
                            <a:schemeClr val="tx1"/>
                          </a:solidFill>
                        </a:rPr>
                        <a:t> cumulative installed capacity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Solar resource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054"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LR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Learning rate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TF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Tracking</a:t>
                      </a:r>
                      <a:r>
                        <a:rPr lang="en-GB" sz="1100" b="0" baseline="0" noProof="0" smtClean="0">
                          <a:solidFill>
                            <a:schemeClr val="tx1"/>
                          </a:solidFill>
                        </a:rPr>
                        <a:t> factor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048"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Land costs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err="1" smtClean="0">
                          <a:solidFill>
                            <a:schemeClr val="tx1"/>
                          </a:solidFill>
                        </a:rPr>
                        <a:t>η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r>
                        <a:rPr lang="en-GB" sz="1100" b="0" baseline="0" noProof="0" dirty="0" smtClean="0">
                          <a:solidFill>
                            <a:schemeClr val="tx1"/>
                          </a:solidFill>
                        </a:rPr>
                        <a:t> factor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1119">
                <a:tc>
                  <a:txBody>
                    <a:bodyPr/>
                    <a:lstStyle/>
                    <a:p>
                      <a:r>
                        <a:rPr lang="en-GB" sz="1100" b="0" noProof="0" smtClean="0">
                          <a:solidFill>
                            <a:schemeClr val="tx1"/>
                          </a:solidFill>
                        </a:rPr>
                        <a:t>OPEX</a:t>
                      </a:r>
                      <a:endParaRPr lang="en-GB" sz="1100" b="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Operation &amp;</a:t>
                      </a:r>
                      <a:r>
                        <a:rPr lang="en-GB" sz="1100" b="0" baseline="0" noProof="0" dirty="0" smtClean="0">
                          <a:solidFill>
                            <a:schemeClr val="tx1"/>
                          </a:solidFill>
                        </a:rPr>
                        <a:t> Management costs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noProof="0" dirty="0" smtClean="0">
                          <a:solidFill>
                            <a:schemeClr val="tx1"/>
                          </a:solidFill>
                        </a:rPr>
                        <a:t>Degradation rate</a:t>
                      </a:r>
                      <a:endParaRPr lang="en-GB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18436"/>
              </p:ext>
            </p:extLst>
          </p:nvPr>
        </p:nvGraphicFramePr>
        <p:xfrm>
          <a:off x="214281" y="2181736"/>
          <a:ext cx="8929719" cy="1128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Documento" r:id="rId6" imgW="8889673" imgH="888967" progId="Word.Document.12">
                  <p:embed/>
                </p:oleObj>
              </mc:Choice>
              <mc:Fallback>
                <p:oleObj name="Documento" r:id="rId6" imgW="8889673" imgH="88896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1" y="2181736"/>
                        <a:ext cx="8929719" cy="11282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67544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4F81BD"/>
                </a:solidFill>
              </a:rPr>
              <a:t>Analytical</a:t>
            </a:r>
            <a:r>
              <a:rPr lang="es-ES" sz="3200" b="1" dirty="0">
                <a:solidFill>
                  <a:srgbClr val="4F81BD"/>
                </a:solidFill>
              </a:rPr>
              <a:t> </a:t>
            </a:r>
            <a:r>
              <a:rPr lang="es-ES" sz="3200" b="1" dirty="0" err="1">
                <a:solidFill>
                  <a:srgbClr val="4F81BD"/>
                </a:solidFill>
              </a:rPr>
              <a:t>equations</a:t>
            </a:r>
            <a:r>
              <a:rPr lang="es-ES" sz="3200" b="1" dirty="0">
                <a:solidFill>
                  <a:srgbClr val="4F81BD"/>
                </a:solidFill>
              </a:rPr>
              <a:t> </a:t>
            </a:r>
            <a:r>
              <a:rPr lang="es-ES" sz="3200" b="1" dirty="0" err="1">
                <a:solidFill>
                  <a:srgbClr val="4F81BD"/>
                </a:solidFill>
              </a:rPr>
              <a:t>for</a:t>
            </a:r>
            <a:r>
              <a:rPr lang="es-ES" sz="3200" b="1" dirty="0">
                <a:solidFill>
                  <a:srgbClr val="4F81BD"/>
                </a:solidFill>
              </a:rPr>
              <a:t> </a:t>
            </a:r>
            <a:r>
              <a:rPr lang="es-ES" sz="3200" b="1" dirty="0" err="1">
                <a:solidFill>
                  <a:srgbClr val="4F81BD"/>
                </a:solidFill>
              </a:rPr>
              <a:t>the</a:t>
            </a:r>
            <a:r>
              <a:rPr lang="es-ES" sz="3200" b="1" dirty="0">
                <a:solidFill>
                  <a:srgbClr val="4F81BD"/>
                </a:solidFill>
              </a:rPr>
              <a:t> LCOE </a:t>
            </a:r>
            <a:r>
              <a:rPr lang="es-ES" sz="3200" b="1" dirty="0" err="1">
                <a:solidFill>
                  <a:srgbClr val="4F81BD"/>
                </a:solidFill>
              </a:rPr>
              <a:t>model</a:t>
            </a:r>
            <a:endParaRPr lang="es-ES" sz="3200" b="1" dirty="0">
              <a:solidFill>
                <a:srgbClr val="4F81BD"/>
              </a:solidFill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 PC\Desktop\Captura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4" y="1161733"/>
            <a:ext cx="8383171" cy="45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8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04" y="6535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 PV: LCOE </a:t>
            </a:r>
            <a:r>
              <a:rPr lang="es-ES" sz="2800" b="1" dirty="0" err="1" smtClean="0">
                <a:solidFill>
                  <a:srgbClr val="0070C0"/>
                </a:solidFill>
              </a:rPr>
              <a:t>costs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evolution</a:t>
            </a:r>
            <a:r>
              <a:rPr lang="es-ES" sz="2800" b="1" dirty="0" smtClean="0">
                <a:solidFill>
                  <a:srgbClr val="0070C0"/>
                </a:solidFill>
              </a:rPr>
              <a:t> (2013-2050) </a:t>
            </a:r>
            <a:endParaRPr lang="es-E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 PC\Desktop\Fig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19200"/>
            <a:ext cx="72977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0785" y="623866"/>
            <a:ext cx="6818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           </a:t>
            </a:r>
            <a:r>
              <a:rPr lang="es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CSP: LCOE </a:t>
            </a:r>
            <a:r>
              <a:rPr lang="es-E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costs</a:t>
            </a:r>
            <a:r>
              <a:rPr lang="es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evolution</a:t>
            </a:r>
            <a:r>
              <a:rPr lang="es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(2013-2050)</a:t>
            </a:r>
            <a:endParaRPr lang="es-E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850106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</a:t>
            </a:r>
            <a:r>
              <a:rPr lang="es-E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emissions</a:t>
            </a:r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saved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7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933056"/>
            <a:ext cx="82867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980728"/>
            <a:ext cx="61926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6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/>
          <p:cNvGrpSpPr/>
          <p:nvPr/>
        </p:nvGrpSpPr>
        <p:grpSpPr>
          <a:xfrm>
            <a:off x="441068" y="3284984"/>
            <a:ext cx="8316149" cy="2448272"/>
            <a:chOff x="441068" y="3284984"/>
            <a:chExt cx="8316149" cy="2448272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519"/>
            <a:stretch/>
          </p:blipFill>
          <p:spPr bwMode="auto">
            <a:xfrm>
              <a:off x="4716013" y="3382456"/>
              <a:ext cx="4041204" cy="23508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68" y="3321248"/>
              <a:ext cx="3940182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CuadroTexto 1"/>
            <p:cNvSpPr txBox="1"/>
            <p:nvPr/>
          </p:nvSpPr>
          <p:spPr>
            <a:xfrm>
              <a:off x="2195736" y="3284984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prstClr val="black"/>
                  </a:solidFill>
                </a:rPr>
                <a:t>PV</a:t>
              </a:r>
              <a:endParaRPr lang="es-ES" sz="1400" dirty="0">
                <a:solidFill>
                  <a:prstClr val="black"/>
                </a:solidFill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6660232" y="3284984"/>
              <a:ext cx="7920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solidFill>
                    <a:prstClr val="black"/>
                  </a:solidFill>
                </a:rPr>
                <a:t>CSP</a:t>
              </a:r>
              <a:endParaRPr lang="es-ES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36687" r="36703"/>
          <a:stretch/>
        </p:blipFill>
        <p:spPr>
          <a:xfrm>
            <a:off x="1043608" y="2636912"/>
            <a:ext cx="2018134" cy="2498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l="35356" r="35365"/>
          <a:stretch/>
        </p:blipFill>
        <p:spPr>
          <a:xfrm>
            <a:off x="4067944" y="2366143"/>
            <a:ext cx="2191362" cy="77482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95536" y="141277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E(t): Annual electricity production</a:t>
            </a: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r>
              <a:rPr lang="en-GB" sz="1600" dirty="0" smtClean="0">
                <a:solidFill>
                  <a:prstClr val="black"/>
                </a:solidFill>
              </a:rPr>
              <a:t>F(t): Annual emissions saved per kWh produced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/>
          <a:srcRect l="22038" r="21982"/>
          <a:stretch/>
        </p:blipFill>
        <p:spPr>
          <a:xfrm>
            <a:off x="4499992" y="1412776"/>
            <a:ext cx="3020400" cy="40640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67544" y="3326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Calculation of annual and total avoided CO</a:t>
            </a:r>
            <a:r>
              <a:rPr lang="en-GB" sz="2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emissions by PV and CSP technologies deployment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Flecha curvada hacia la derecha 21"/>
          <p:cNvSpPr/>
          <p:nvPr/>
        </p:nvSpPr>
        <p:spPr>
          <a:xfrm rot="19197543">
            <a:off x="154578" y="2232501"/>
            <a:ext cx="471510" cy="93280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23" name="Abrir llave 22"/>
          <p:cNvSpPr/>
          <p:nvPr/>
        </p:nvSpPr>
        <p:spPr>
          <a:xfrm>
            <a:off x="323528" y="1412776"/>
            <a:ext cx="144016" cy="9361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3635896" y="1556792"/>
            <a:ext cx="64807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3203848" y="2708920"/>
            <a:ext cx="648072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29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0" y="1196752"/>
            <a:ext cx="8712968" cy="33123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83565"/>
              </p:ext>
            </p:extLst>
          </p:nvPr>
        </p:nvGraphicFramePr>
        <p:xfrm>
          <a:off x="2096419" y="4869160"/>
          <a:ext cx="5832649" cy="113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542"/>
                <a:gridCol w="818618"/>
                <a:gridCol w="869782"/>
                <a:gridCol w="716290"/>
                <a:gridCol w="716290"/>
                <a:gridCol w="665127"/>
              </a:tblGrid>
              <a:tr h="144016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Scenario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Mix</a:t>
                      </a:r>
                      <a:r>
                        <a:rPr lang="es-ES" sz="1200" baseline="0" dirty="0" smtClean="0"/>
                        <a:t> 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Mix</a:t>
                      </a:r>
                      <a:r>
                        <a:rPr lang="es-ES" sz="1200" dirty="0" smtClean="0"/>
                        <a:t> B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UE-27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USA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China</a:t>
                      </a:r>
                      <a:endParaRPr lang="es-E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New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Policies</a:t>
                      </a:r>
                      <a:r>
                        <a:rPr lang="es-ES" sz="1200" baseline="0" dirty="0" smtClean="0"/>
                        <a:t> (</a:t>
                      </a:r>
                      <a:r>
                        <a:rPr lang="es-ES" sz="1200" baseline="0" dirty="0" err="1" smtClean="0"/>
                        <a:t>GTon</a:t>
                      </a:r>
                      <a:r>
                        <a:rPr lang="es-ES" sz="1200" baseline="0" dirty="0" smtClean="0"/>
                        <a:t> CO</a:t>
                      </a:r>
                      <a:r>
                        <a:rPr lang="es-ES" sz="1200" baseline="-25000" dirty="0" smtClean="0"/>
                        <a:t>2</a:t>
                      </a:r>
                      <a:r>
                        <a:rPr lang="es-ES" sz="1200" baseline="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1.97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1.31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1.11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1.68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2.46</a:t>
                      </a:r>
                      <a:endParaRPr lang="es-E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Blue </a:t>
                      </a:r>
                      <a:r>
                        <a:rPr lang="es-ES" sz="1200" dirty="0" err="1" smtClean="0"/>
                        <a:t>Map</a:t>
                      </a:r>
                      <a:r>
                        <a:rPr lang="es-ES" sz="1200" baseline="0" dirty="0" smtClean="0"/>
                        <a:t> (</a:t>
                      </a:r>
                      <a:r>
                        <a:rPr lang="es-ES" sz="1200" baseline="0" dirty="0" err="1" smtClean="0"/>
                        <a:t>GTon</a:t>
                      </a:r>
                      <a:r>
                        <a:rPr lang="es-ES" sz="1200" baseline="0" dirty="0" smtClean="0"/>
                        <a:t> CO</a:t>
                      </a:r>
                      <a:r>
                        <a:rPr lang="es-ES" sz="1200" baseline="-25000" dirty="0" smtClean="0"/>
                        <a:t>2</a:t>
                      </a:r>
                      <a:r>
                        <a:rPr lang="es-ES" sz="1200" baseline="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6.58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4.38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3.80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5.72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8.40</a:t>
                      </a:r>
                      <a:endParaRPr lang="es-E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Roadmap</a:t>
                      </a:r>
                      <a:r>
                        <a:rPr lang="es-ES" sz="1200" dirty="0" smtClean="0"/>
                        <a:t> (</a:t>
                      </a:r>
                      <a:r>
                        <a:rPr lang="es-ES" sz="1200" dirty="0" err="1" smtClean="0"/>
                        <a:t>Gton</a:t>
                      </a:r>
                      <a:r>
                        <a:rPr lang="es-ES" sz="1200" dirty="0" smtClean="0"/>
                        <a:t> CO</a:t>
                      </a:r>
                      <a:r>
                        <a:rPr lang="es-ES" sz="1200" baseline="-25000" dirty="0" smtClean="0"/>
                        <a:t>2</a:t>
                      </a:r>
                      <a:r>
                        <a:rPr lang="es-ES" sz="1200" baseline="0" dirty="0" smtClean="0"/>
                        <a:t>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9.60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6.39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5.44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8.18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12.01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5496" y="699726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4F81BD"/>
                </a:solidFill>
              </a:rPr>
              <a:t>CSP: </a:t>
            </a:r>
            <a:r>
              <a:rPr lang="es-ES" sz="2000" b="1" dirty="0" err="1" smtClean="0">
                <a:solidFill>
                  <a:srgbClr val="4F81BD"/>
                </a:solidFill>
              </a:rPr>
              <a:t>Avoided</a:t>
            </a:r>
            <a:r>
              <a:rPr lang="es-ES" sz="2000" b="1" dirty="0" smtClean="0">
                <a:solidFill>
                  <a:srgbClr val="4F81BD"/>
                </a:solidFill>
              </a:rPr>
              <a:t> </a:t>
            </a:r>
            <a:r>
              <a:rPr lang="es-ES" sz="2000" b="1" dirty="0" err="1" smtClean="0">
                <a:solidFill>
                  <a:srgbClr val="4F81BD"/>
                </a:solidFill>
              </a:rPr>
              <a:t>annual</a:t>
            </a:r>
            <a:r>
              <a:rPr lang="es-ES" sz="2000" b="1" dirty="0" smtClean="0">
                <a:solidFill>
                  <a:srgbClr val="4F81BD"/>
                </a:solidFill>
              </a:rPr>
              <a:t> </a:t>
            </a:r>
            <a:r>
              <a:rPr lang="es-ES" sz="2000" b="1" dirty="0" err="1">
                <a:solidFill>
                  <a:srgbClr val="4F81BD"/>
                </a:solidFill>
              </a:rPr>
              <a:t>emissions</a:t>
            </a:r>
            <a:r>
              <a:rPr lang="es-ES" sz="2000" b="1" dirty="0">
                <a:solidFill>
                  <a:srgbClr val="4F81BD"/>
                </a:solidFill>
              </a:rPr>
              <a:t> (2013-2035) and </a:t>
            </a:r>
            <a:r>
              <a:rPr lang="es-ES" sz="2000" b="1" dirty="0" smtClean="0">
                <a:solidFill>
                  <a:srgbClr val="4F81BD"/>
                </a:solidFill>
              </a:rPr>
              <a:t>total CO</a:t>
            </a:r>
            <a:r>
              <a:rPr lang="es-ES" sz="1400" b="1" dirty="0" smtClean="0">
                <a:solidFill>
                  <a:srgbClr val="4F81BD"/>
                </a:solidFill>
              </a:rPr>
              <a:t>2</a:t>
            </a:r>
            <a:r>
              <a:rPr lang="es-ES" sz="2000" b="1" dirty="0" smtClean="0">
                <a:solidFill>
                  <a:srgbClr val="4F81BD"/>
                </a:solidFill>
              </a:rPr>
              <a:t> </a:t>
            </a:r>
            <a:r>
              <a:rPr lang="es-ES" sz="2000" b="1" dirty="0" err="1" smtClean="0">
                <a:solidFill>
                  <a:srgbClr val="4F81BD"/>
                </a:solidFill>
              </a:rPr>
              <a:t>abatement</a:t>
            </a:r>
            <a:endParaRPr lang="es-ES" sz="2000" b="1" dirty="0">
              <a:solidFill>
                <a:srgbClr val="4F81BD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10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 PC\Desktop\Captura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844824"/>
            <a:ext cx="6135687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428604"/>
            <a:ext cx="7099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Total CO</a:t>
            </a:r>
            <a:r>
              <a:rPr lang="es-ES" sz="2000" b="1" dirty="0" smtClean="0">
                <a:solidFill>
                  <a:srgbClr val="0070C0"/>
                </a:solidFill>
              </a:rPr>
              <a:t>2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emissions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saved</a:t>
            </a:r>
            <a:r>
              <a:rPr lang="es-ES" sz="2800" b="1" dirty="0" smtClean="0">
                <a:solidFill>
                  <a:srgbClr val="0070C0"/>
                </a:solidFill>
              </a:rPr>
              <a:t> (</a:t>
            </a:r>
            <a:r>
              <a:rPr lang="es-ES" sz="2800" b="1" dirty="0" err="1" smtClean="0">
                <a:solidFill>
                  <a:srgbClr val="0070C0"/>
                </a:solidFill>
              </a:rPr>
              <a:t>Gton</a:t>
            </a:r>
            <a:r>
              <a:rPr lang="es-ES" sz="2800" b="1" dirty="0" smtClean="0">
                <a:solidFill>
                  <a:srgbClr val="0070C0"/>
                </a:solidFill>
              </a:rPr>
              <a:t>) </a:t>
            </a:r>
            <a:r>
              <a:rPr lang="es-ES" sz="2800" b="1" dirty="0" err="1" smtClean="0">
                <a:solidFill>
                  <a:srgbClr val="0070C0"/>
                </a:solidFill>
              </a:rPr>
              <a:t>by</a:t>
            </a:r>
            <a:r>
              <a:rPr lang="es-ES" sz="2800" b="1" dirty="0" smtClean="0">
                <a:solidFill>
                  <a:srgbClr val="0070C0"/>
                </a:solidFill>
              </a:rPr>
              <a:t> PV: Global, EU, USA and China, </a:t>
            </a:r>
            <a:r>
              <a:rPr lang="es-ES" sz="2800" b="1" dirty="0" err="1" smtClean="0">
                <a:solidFill>
                  <a:srgbClr val="0070C0"/>
                </a:solidFill>
              </a:rPr>
              <a:t>three</a:t>
            </a:r>
            <a:r>
              <a:rPr lang="es-ES" sz="2800" b="1" dirty="0" smtClean="0">
                <a:solidFill>
                  <a:srgbClr val="0070C0"/>
                </a:solidFill>
              </a:rPr>
              <a:t> IEA </a:t>
            </a:r>
            <a:r>
              <a:rPr lang="es-ES" sz="2800" b="1" dirty="0" err="1" smtClean="0">
                <a:solidFill>
                  <a:srgbClr val="0070C0"/>
                </a:solidFill>
              </a:rPr>
              <a:t>Scenarios</a:t>
            </a:r>
            <a:endParaRPr lang="es-E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 PC\Desktop\Fig.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628800"/>
            <a:ext cx="5916613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4286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Total CO </a:t>
            </a:r>
            <a:r>
              <a:rPr lang="es-ES" sz="2400" b="1" dirty="0" err="1" smtClean="0">
                <a:solidFill>
                  <a:srgbClr val="0070C0"/>
                </a:solidFill>
              </a:rPr>
              <a:t>emissions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saved</a:t>
            </a:r>
            <a:r>
              <a:rPr lang="es-ES" sz="2400" b="1" dirty="0" smtClean="0">
                <a:solidFill>
                  <a:srgbClr val="0070C0"/>
                </a:solidFill>
              </a:rPr>
              <a:t> (</a:t>
            </a:r>
            <a:r>
              <a:rPr lang="es-ES" sz="2400" b="1" dirty="0" err="1" smtClean="0">
                <a:solidFill>
                  <a:srgbClr val="0070C0"/>
                </a:solidFill>
              </a:rPr>
              <a:t>GTon</a:t>
            </a:r>
            <a:r>
              <a:rPr lang="es-ES" sz="2400" b="1" dirty="0" smtClean="0">
                <a:solidFill>
                  <a:srgbClr val="0070C0"/>
                </a:solidFill>
              </a:rPr>
              <a:t>) </a:t>
            </a:r>
            <a:r>
              <a:rPr lang="es-ES" sz="2400" b="1" dirty="0" err="1" smtClean="0">
                <a:solidFill>
                  <a:srgbClr val="0070C0"/>
                </a:solidFill>
              </a:rPr>
              <a:t>by</a:t>
            </a:r>
            <a:r>
              <a:rPr lang="es-ES" sz="2400" b="1" dirty="0" smtClean="0">
                <a:solidFill>
                  <a:srgbClr val="0070C0"/>
                </a:solidFill>
              </a:rPr>
              <a:t> CSP </a:t>
            </a:r>
            <a:r>
              <a:rPr lang="es-ES" sz="2400" b="1" dirty="0" err="1" smtClean="0">
                <a:solidFill>
                  <a:srgbClr val="0070C0"/>
                </a:solidFill>
              </a:rPr>
              <a:t>for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several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electricity</a:t>
            </a:r>
            <a:r>
              <a:rPr lang="es-ES" sz="2400" b="1" dirty="0" smtClean="0">
                <a:solidFill>
                  <a:srgbClr val="0070C0"/>
                </a:solidFill>
              </a:rPr>
              <a:t> mixes and </a:t>
            </a:r>
            <a:r>
              <a:rPr lang="es-ES" sz="2400" b="1" dirty="0" err="1" smtClean="0">
                <a:solidFill>
                  <a:srgbClr val="0070C0"/>
                </a:solidFill>
              </a:rPr>
              <a:t>Scenarios</a:t>
            </a:r>
            <a:r>
              <a:rPr lang="es-ES" sz="2400" b="1" dirty="0" smtClean="0">
                <a:solidFill>
                  <a:srgbClr val="0070C0"/>
                </a:solidFill>
              </a:rPr>
              <a:t> (2013-2035)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9552" y="3326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Calculation of annual and total extra-costs for PV and CSP deployment, repowering included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51654873"/>
              </p:ext>
            </p:extLst>
          </p:nvPr>
        </p:nvGraphicFramePr>
        <p:xfrm>
          <a:off x="395537" y="3284984"/>
          <a:ext cx="3816424" cy="240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682109180"/>
              </p:ext>
            </p:extLst>
          </p:nvPr>
        </p:nvGraphicFramePr>
        <p:xfrm>
          <a:off x="4644008" y="3284984"/>
          <a:ext cx="3888432" cy="247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267744" y="3068960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</a:rPr>
              <a:t>PV                				                CSP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9359" r="18685"/>
          <a:stretch/>
        </p:blipFill>
        <p:spPr>
          <a:xfrm>
            <a:off x="2987824" y="1460359"/>
            <a:ext cx="3168352" cy="1684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-656" r="86050"/>
          <a:stretch/>
        </p:blipFill>
        <p:spPr>
          <a:xfrm>
            <a:off x="3059832" y="1700808"/>
            <a:ext cx="720080" cy="1623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2060001"/>
            <a:ext cx="5112568" cy="36088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67544" y="1296923"/>
            <a:ext cx="201622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dirty="0" err="1">
                <a:solidFill>
                  <a:prstClr val="black"/>
                </a:solidFill>
              </a:rPr>
              <a:t>If</a:t>
            </a:r>
            <a:r>
              <a:rPr lang="es-ES" sz="1200" dirty="0">
                <a:solidFill>
                  <a:prstClr val="black"/>
                </a:solidFill>
              </a:rPr>
              <a:t> “t&lt;2043” and “x-t&lt;30”:</a:t>
            </a:r>
          </a:p>
          <a:p>
            <a:pPr>
              <a:lnSpc>
                <a:spcPct val="150000"/>
              </a:lnSpc>
            </a:pPr>
            <a:r>
              <a:rPr lang="es-ES" sz="1200" dirty="0" err="1">
                <a:solidFill>
                  <a:prstClr val="black"/>
                </a:solidFill>
              </a:rPr>
              <a:t>If</a:t>
            </a:r>
            <a:r>
              <a:rPr lang="es-ES" sz="1200" dirty="0">
                <a:solidFill>
                  <a:prstClr val="black"/>
                </a:solidFill>
              </a:rPr>
              <a:t> “t&lt;2043” and “x-t≥30”:</a:t>
            </a:r>
          </a:p>
          <a:p>
            <a:pPr>
              <a:lnSpc>
                <a:spcPct val="150000"/>
              </a:lnSpc>
            </a:pPr>
            <a:r>
              <a:rPr lang="es-ES" sz="1200" dirty="0" err="1">
                <a:solidFill>
                  <a:prstClr val="black"/>
                </a:solidFill>
              </a:rPr>
              <a:t>If</a:t>
            </a:r>
            <a:r>
              <a:rPr lang="es-ES" sz="1200" dirty="0">
                <a:solidFill>
                  <a:prstClr val="black"/>
                </a:solidFill>
              </a:rPr>
              <a:t> “t≥2043”: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/>
          <a:srcRect l="18038" r="18671"/>
          <a:stretch/>
        </p:blipFill>
        <p:spPr>
          <a:xfrm>
            <a:off x="683568" y="2551802"/>
            <a:ext cx="3312368" cy="5171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/>
          <a:srcRect l="36696" r="35365"/>
          <a:stretch/>
        </p:blipFill>
        <p:spPr>
          <a:xfrm>
            <a:off x="4932040" y="2535440"/>
            <a:ext cx="1440160" cy="533520"/>
          </a:xfrm>
          <a:prstGeom prst="rect">
            <a:avLst/>
          </a:prstGeom>
        </p:spPr>
      </p:pic>
      <p:sp>
        <p:nvSpPr>
          <p:cNvPr id="21" name="Abrir llave 20"/>
          <p:cNvSpPr/>
          <p:nvPr/>
        </p:nvSpPr>
        <p:spPr>
          <a:xfrm>
            <a:off x="323528" y="1340768"/>
            <a:ext cx="144016" cy="9361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2195736" y="1484784"/>
            <a:ext cx="648072" cy="720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2195736" y="1772816"/>
            <a:ext cx="648072" cy="720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1475656" y="2060848"/>
            <a:ext cx="1368152" cy="720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Flecha curvada hacia la derecha 24"/>
          <p:cNvSpPr/>
          <p:nvPr/>
        </p:nvSpPr>
        <p:spPr>
          <a:xfrm rot="19197543">
            <a:off x="186870" y="2222407"/>
            <a:ext cx="354665" cy="82368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4067944" y="2780928"/>
            <a:ext cx="648072" cy="720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30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3866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REFERENCES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628800"/>
            <a:ext cx="8534182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[1] J. M. Martinez-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Duart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Photovoltaics firmly moving to the terawatt scale, J.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Nanophotonics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2013, 7, 078599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[2] J. Hernandez-Moro, and J. M. Martinez-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Duart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Analytical model for solar PV and CSP electricity costs: Present LCOE values and their future evolution, Renewable and Sustainable Energy Reviews, 2013 119-132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[3] J. Hernandez-Moro, and J. M. Martinez-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Duart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Main parameters influencing present solar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electrici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[ty costs and their evolution (2012-2050), JRSE 5, 023112 (2013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).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[4] R. Guerrero-Lemus, and J. M. Martinez-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Duart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: Renewable Energies and CO2: Cost analysis, environmental impacts and technological trends, 2013 Springer-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Verlag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London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s-ES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[5] J. Hernández-Moro, and J. M. Martinez-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Duart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Economic analysis of the contribution of photovoltaics to the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decarbonization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of the power sector, RSER, 41, 1288-1297 (2015).</a:t>
            </a:r>
            <a:endParaRPr lang="es-E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1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982" y="1329782"/>
            <a:ext cx="6777904" cy="49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 flipH="1">
            <a:off x="1298681" y="399327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0070C0"/>
                </a:solidFill>
              </a:rPr>
              <a:t>Unitary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err="1">
                <a:solidFill>
                  <a:srgbClr val="0070C0"/>
                </a:solidFill>
              </a:rPr>
              <a:t>costs</a:t>
            </a:r>
            <a:r>
              <a:rPr lang="es-ES" sz="2400" b="1" dirty="0">
                <a:solidFill>
                  <a:srgbClr val="0070C0"/>
                </a:solidFill>
              </a:rPr>
              <a:t> per </a:t>
            </a:r>
            <a:r>
              <a:rPr lang="es-ES" sz="2400" b="1" dirty="0" err="1">
                <a:solidFill>
                  <a:srgbClr val="0070C0"/>
                </a:solidFill>
              </a:rPr>
              <a:t>avoided</a:t>
            </a:r>
            <a:r>
              <a:rPr lang="es-ES" sz="2400" b="1" dirty="0">
                <a:solidFill>
                  <a:srgbClr val="0070C0"/>
                </a:solidFill>
              </a:rPr>
              <a:t> ton of </a:t>
            </a:r>
            <a:r>
              <a:rPr lang="es-ES" sz="2400" b="1" dirty="0" err="1">
                <a:solidFill>
                  <a:srgbClr val="0070C0"/>
                </a:solidFill>
              </a:rPr>
              <a:t>emissions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err="1">
                <a:solidFill>
                  <a:srgbClr val="0070C0"/>
                </a:solidFill>
              </a:rPr>
              <a:t>for</a:t>
            </a:r>
            <a:r>
              <a:rPr lang="es-ES" sz="2400" b="1" dirty="0">
                <a:solidFill>
                  <a:srgbClr val="0070C0"/>
                </a:solidFill>
              </a:rPr>
              <a:t> PV and CSP </a:t>
            </a:r>
            <a:r>
              <a:rPr lang="es-ES" sz="2400" b="1" dirty="0" smtClean="0">
                <a:solidFill>
                  <a:srgbClr val="0070C0"/>
                </a:solidFill>
              </a:rPr>
              <a:t>(2013-2050)</a:t>
            </a:r>
            <a:endParaRPr lang="es-ES" sz="2400" b="1" dirty="0">
              <a:solidFill>
                <a:srgbClr val="0070C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7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3866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CSP: </a:t>
            </a:r>
            <a:r>
              <a:rPr lang="es-ES" sz="2800" b="1" dirty="0" err="1" smtClean="0">
                <a:solidFill>
                  <a:srgbClr val="0070C0"/>
                </a:solidFill>
              </a:rPr>
              <a:t>unit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avoided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emissions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costs</a:t>
            </a:r>
            <a:r>
              <a:rPr lang="es-ES" sz="2800" b="1" dirty="0" smtClean="0">
                <a:solidFill>
                  <a:srgbClr val="0070C0"/>
                </a:solidFill>
              </a:rPr>
              <a:t> (2013-2035) </a:t>
            </a:r>
            <a:r>
              <a:rPr lang="es-ES" sz="2800" b="1" dirty="0" err="1" smtClean="0">
                <a:solidFill>
                  <a:srgbClr val="0070C0"/>
                </a:solidFill>
              </a:rPr>
              <a:t>for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three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</a:rPr>
              <a:t>electricity</a:t>
            </a:r>
            <a:r>
              <a:rPr lang="es-ES" sz="2800" b="1" dirty="0" smtClean="0">
                <a:solidFill>
                  <a:srgbClr val="0070C0"/>
                </a:solidFill>
              </a:rPr>
              <a:t> mixes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MI PC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1380"/>
            <a:ext cx="6552728" cy="44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7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9 Conector recto"/>
          <p:cNvCxnSpPr/>
          <p:nvPr/>
        </p:nvCxnSpPr>
        <p:spPr>
          <a:xfrm>
            <a:off x="214282" y="6208764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360" y="302171"/>
            <a:ext cx="942975" cy="390525"/>
          </a:xfrm>
          <a:prstGeom prst="rect">
            <a:avLst/>
          </a:prstGeom>
          <a:noFill/>
        </p:spPr>
      </p:pic>
      <p:sp>
        <p:nvSpPr>
          <p:cNvPr id="4" name="10 CuadroTexto"/>
          <p:cNvSpPr txBox="1"/>
          <p:nvPr/>
        </p:nvSpPr>
        <p:spPr>
          <a:xfrm>
            <a:off x="214283" y="6282144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85721" y="1916832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err="1" smtClean="0">
                <a:solidFill>
                  <a:srgbClr val="FF0000"/>
                </a:solidFill>
              </a:rPr>
              <a:t>Thank</a:t>
            </a:r>
            <a:r>
              <a:rPr lang="es-ES" sz="4000" b="1" i="1" dirty="0" smtClean="0">
                <a:solidFill>
                  <a:srgbClr val="FF0000"/>
                </a:solidFill>
              </a:rPr>
              <a:t> </a:t>
            </a:r>
            <a:r>
              <a:rPr lang="es-ES" sz="4000" b="1" i="1" dirty="0" err="1" smtClean="0">
                <a:solidFill>
                  <a:srgbClr val="FF0000"/>
                </a:solidFill>
              </a:rPr>
              <a:t>you</a:t>
            </a:r>
            <a:r>
              <a:rPr lang="es-ES" sz="4000" b="1" i="1" dirty="0" smtClean="0">
                <a:solidFill>
                  <a:srgbClr val="FF0000"/>
                </a:solidFill>
              </a:rPr>
              <a:t> </a:t>
            </a:r>
            <a:r>
              <a:rPr lang="es-ES" sz="4000" b="1" i="1" dirty="0" err="1" smtClean="0">
                <a:solidFill>
                  <a:srgbClr val="FF0000"/>
                </a:solidFill>
              </a:rPr>
              <a:t>for</a:t>
            </a:r>
            <a:r>
              <a:rPr lang="es-ES" sz="4000" b="1" i="1" dirty="0" smtClean="0">
                <a:solidFill>
                  <a:srgbClr val="FF0000"/>
                </a:solidFill>
              </a:rPr>
              <a:t> </a:t>
            </a:r>
            <a:r>
              <a:rPr lang="es-ES" sz="4000" b="1" i="1" dirty="0" err="1" smtClean="0">
                <a:solidFill>
                  <a:srgbClr val="FF0000"/>
                </a:solidFill>
              </a:rPr>
              <a:t>your</a:t>
            </a:r>
            <a:r>
              <a:rPr lang="es-ES" sz="4000" b="1" i="1" dirty="0" smtClean="0">
                <a:solidFill>
                  <a:srgbClr val="FF0000"/>
                </a:solidFill>
              </a:rPr>
              <a:t> </a:t>
            </a:r>
            <a:r>
              <a:rPr lang="es-ES" sz="4000" b="1" i="1" dirty="0" err="1" smtClean="0">
                <a:solidFill>
                  <a:srgbClr val="FF0000"/>
                </a:solidFill>
              </a:rPr>
              <a:t>attention</a:t>
            </a:r>
            <a:r>
              <a:rPr lang="es-ES" sz="4000" b="1" i="1" dirty="0" smtClean="0">
                <a:solidFill>
                  <a:srgbClr val="FF0000"/>
                </a:solidFill>
              </a:rPr>
              <a:t>!!!</a:t>
            </a:r>
          </a:p>
          <a:p>
            <a:pPr algn="ctr"/>
            <a:endParaRPr lang="es-ES" sz="4000" b="1" i="1" dirty="0">
              <a:solidFill>
                <a:srgbClr val="FF0000"/>
              </a:solidFill>
            </a:endParaRPr>
          </a:p>
          <a:p>
            <a:pPr algn="ctr"/>
            <a:r>
              <a:rPr lang="es-ES" sz="3200" b="1" i="1" dirty="0" err="1" smtClean="0">
                <a:solidFill>
                  <a:srgbClr val="FF0000"/>
                </a:solidFill>
              </a:rPr>
              <a:t>For</a:t>
            </a:r>
            <a:r>
              <a:rPr lang="es-ES" sz="3200" b="1" i="1" dirty="0" smtClean="0">
                <a:solidFill>
                  <a:srgbClr val="FF0000"/>
                </a:solidFill>
              </a:rPr>
              <a:t> </a:t>
            </a:r>
            <a:r>
              <a:rPr lang="es-ES" sz="3200" b="1" i="1" dirty="0" err="1" smtClean="0">
                <a:solidFill>
                  <a:srgbClr val="FF0000"/>
                </a:solidFill>
              </a:rPr>
              <a:t>further</a:t>
            </a:r>
            <a:r>
              <a:rPr lang="es-ES" sz="3200" b="1" i="1" dirty="0" smtClean="0">
                <a:solidFill>
                  <a:srgbClr val="FF0000"/>
                </a:solidFill>
              </a:rPr>
              <a:t> </a:t>
            </a:r>
            <a:r>
              <a:rPr lang="es-ES" sz="3200" b="1" i="1" dirty="0" err="1" smtClean="0">
                <a:solidFill>
                  <a:srgbClr val="FF0000"/>
                </a:solidFill>
              </a:rPr>
              <a:t>questions</a:t>
            </a:r>
            <a:r>
              <a:rPr lang="es-ES" sz="3200" b="1" i="1" dirty="0" smtClean="0">
                <a:solidFill>
                  <a:srgbClr val="FF0000"/>
                </a:solidFill>
              </a:rPr>
              <a:t> </a:t>
            </a:r>
            <a:r>
              <a:rPr lang="es-ES" sz="3200" b="1" i="1" dirty="0" err="1" smtClean="0">
                <a:solidFill>
                  <a:srgbClr val="FF0000"/>
                </a:solidFill>
              </a:rPr>
              <a:t>please</a:t>
            </a:r>
            <a:r>
              <a:rPr lang="es-ES" sz="3200" b="1" i="1" dirty="0" smtClean="0">
                <a:solidFill>
                  <a:srgbClr val="FF0000"/>
                </a:solidFill>
              </a:rPr>
              <a:t> </a:t>
            </a:r>
            <a:r>
              <a:rPr lang="es-ES" sz="3200" b="1" i="1" dirty="0" err="1" smtClean="0">
                <a:solidFill>
                  <a:srgbClr val="FF0000"/>
                </a:solidFill>
              </a:rPr>
              <a:t>contact</a:t>
            </a:r>
            <a:r>
              <a:rPr lang="es-ES" sz="3200" b="1" i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s-ES" sz="3200" b="1" i="1" dirty="0">
              <a:solidFill>
                <a:srgbClr val="0070C0"/>
              </a:solidFill>
            </a:endParaRPr>
          </a:p>
          <a:p>
            <a:pPr algn="ctr"/>
            <a:r>
              <a:rPr lang="es-ES" sz="3200" b="1" i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martinez.duart@uam.es</a:t>
            </a:r>
          </a:p>
          <a:p>
            <a:pPr algn="ctr"/>
            <a:endParaRPr lang="es-E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2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17060"/>
            <a:ext cx="7128792" cy="940966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International 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Energy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 Agency (IEA) 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Scenarios</a:t>
            </a:r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 flipH="1">
            <a:off x="1043608" y="1772816"/>
            <a:ext cx="70880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Blue </a:t>
            </a:r>
            <a:r>
              <a:rPr lang="es-ES" b="1" i="1" dirty="0" err="1" smtClean="0">
                <a:solidFill>
                  <a:schemeClr val="accent1">
                    <a:lumMod val="75000"/>
                  </a:schemeClr>
                </a:solidFill>
              </a:rPr>
              <a:t>Map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1">
                    <a:lumMod val="75000"/>
                  </a:schemeClr>
                </a:solidFill>
              </a:rPr>
              <a:t>Scenario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s-ES" b="1" i="1" dirty="0" err="1" smtClean="0">
                <a:solidFill>
                  <a:schemeClr val="accent1">
                    <a:lumMod val="75000"/>
                  </a:schemeClr>
                </a:solidFill>
              </a:rPr>
              <a:t>also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accent1">
                    <a:lumMod val="75000"/>
                  </a:schemeClr>
                </a:solidFill>
              </a:rPr>
              <a:t>called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 2D </a:t>
            </a:r>
            <a:r>
              <a:rPr lang="es-ES" b="1" i="1" dirty="0" err="1" smtClean="0">
                <a:solidFill>
                  <a:schemeClr val="accent1">
                    <a:lumMod val="75000"/>
                  </a:schemeClr>
                </a:solidFill>
              </a:rPr>
              <a:t>Scenario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):</a:t>
            </a:r>
          </a:p>
          <a:p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most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relevant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Scenario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opinion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. Tries to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limit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global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warming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to 2ºC,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equivalent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to a CO</a:t>
            </a: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concentration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of 450 ppm and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half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2005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emissions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. PV and CSP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would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represent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6% and 5%,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respectively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, of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2050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electricity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mix (total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solar: 11%)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b="1" i="1" dirty="0" err="1" smtClean="0">
                <a:solidFill>
                  <a:srgbClr val="00B050"/>
                </a:solidFill>
              </a:rPr>
              <a:t>Roadmap</a:t>
            </a:r>
            <a:r>
              <a:rPr lang="es-ES" b="1" i="1" dirty="0" smtClean="0">
                <a:solidFill>
                  <a:srgbClr val="00B050"/>
                </a:solidFill>
              </a:rPr>
              <a:t> </a:t>
            </a:r>
            <a:r>
              <a:rPr lang="es-ES" b="1" i="1" dirty="0" err="1" smtClean="0">
                <a:solidFill>
                  <a:srgbClr val="00B050"/>
                </a:solidFill>
              </a:rPr>
              <a:t>Scenario</a:t>
            </a:r>
            <a:r>
              <a:rPr lang="es-ES" b="1" i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es-ES" sz="1600" dirty="0" err="1" smtClean="0">
                <a:solidFill>
                  <a:srgbClr val="00B050"/>
                </a:solidFill>
              </a:rPr>
              <a:t>This</a:t>
            </a:r>
            <a:r>
              <a:rPr lang="es-ES" sz="1600" dirty="0" smtClean="0">
                <a:solidFill>
                  <a:srgbClr val="00B050"/>
                </a:solidFill>
              </a:rPr>
              <a:t> IEA </a:t>
            </a:r>
            <a:r>
              <a:rPr lang="es-ES" sz="1600" dirty="0" err="1" smtClean="0">
                <a:solidFill>
                  <a:srgbClr val="00B050"/>
                </a:solidFill>
              </a:rPr>
              <a:t>Scenario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is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>
                <a:solidFill>
                  <a:srgbClr val="00B050"/>
                </a:solidFill>
              </a:rPr>
              <a:t>t</a:t>
            </a:r>
            <a:r>
              <a:rPr lang="es-ES" sz="1600" dirty="0" err="1" smtClean="0">
                <a:solidFill>
                  <a:srgbClr val="00B050"/>
                </a:solidFill>
              </a:rPr>
              <a:t>he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most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optimistic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Scenario</a:t>
            </a:r>
            <a:r>
              <a:rPr lang="es-ES" sz="1600" dirty="0" smtClean="0">
                <a:solidFill>
                  <a:srgbClr val="00B050"/>
                </a:solidFill>
              </a:rPr>
              <a:t>, </a:t>
            </a:r>
            <a:r>
              <a:rPr lang="es-ES" sz="1600" dirty="0" err="1" smtClean="0">
                <a:solidFill>
                  <a:srgbClr val="00B050"/>
                </a:solidFill>
              </a:rPr>
              <a:t>with</a:t>
            </a:r>
            <a:r>
              <a:rPr lang="es-ES" sz="1600" dirty="0" smtClean="0">
                <a:solidFill>
                  <a:srgbClr val="00B050"/>
                </a:solidFill>
              </a:rPr>
              <a:t> a total </a:t>
            </a:r>
            <a:r>
              <a:rPr lang="es-ES" sz="1600" dirty="0" err="1" smtClean="0">
                <a:solidFill>
                  <a:srgbClr val="00B050"/>
                </a:solidFill>
              </a:rPr>
              <a:t>implementation</a:t>
            </a:r>
            <a:r>
              <a:rPr lang="es-ES" sz="1600" dirty="0" smtClean="0">
                <a:solidFill>
                  <a:srgbClr val="00B050"/>
                </a:solidFill>
              </a:rPr>
              <a:t> of 22% </a:t>
            </a:r>
            <a:r>
              <a:rPr lang="es-ES" sz="1600" dirty="0" err="1" smtClean="0">
                <a:solidFill>
                  <a:srgbClr val="00B050"/>
                </a:solidFill>
              </a:rPr>
              <a:t>for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the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electricity</a:t>
            </a:r>
            <a:r>
              <a:rPr lang="es-ES" sz="1600" dirty="0" smtClean="0">
                <a:solidFill>
                  <a:srgbClr val="00B050"/>
                </a:solidFill>
              </a:rPr>
              <a:t> mix in 2050; </a:t>
            </a:r>
            <a:r>
              <a:rPr lang="es-ES" sz="1600" dirty="0" err="1" smtClean="0">
                <a:solidFill>
                  <a:srgbClr val="00B050"/>
                </a:solidFill>
              </a:rPr>
              <a:t>however</a:t>
            </a:r>
            <a:r>
              <a:rPr lang="es-ES" sz="1600" dirty="0" smtClean="0">
                <a:solidFill>
                  <a:srgbClr val="00B050"/>
                </a:solidFill>
              </a:rPr>
              <a:t>, </a:t>
            </a:r>
            <a:r>
              <a:rPr lang="es-ES" sz="1600" dirty="0" err="1" smtClean="0">
                <a:solidFill>
                  <a:srgbClr val="00B050"/>
                </a:solidFill>
              </a:rPr>
              <a:t>it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is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not</a:t>
            </a:r>
            <a:r>
              <a:rPr lang="es-ES" sz="1600" dirty="0" smtClean="0">
                <a:solidFill>
                  <a:srgbClr val="00B050"/>
                </a:solidFill>
              </a:rPr>
              <a:t> a global </a:t>
            </a:r>
            <a:r>
              <a:rPr lang="es-ES" sz="1600" dirty="0" err="1" smtClean="0">
                <a:solidFill>
                  <a:srgbClr val="00B050"/>
                </a:solidFill>
              </a:rPr>
              <a:t>Scenario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for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all</a:t>
            </a:r>
            <a:r>
              <a:rPr lang="es-ES" sz="1600" dirty="0" smtClean="0">
                <a:solidFill>
                  <a:srgbClr val="00B050"/>
                </a:solidFill>
              </a:rPr>
              <a:t> </a:t>
            </a:r>
            <a:r>
              <a:rPr lang="es-ES" sz="1600" dirty="0" err="1" smtClean="0">
                <a:solidFill>
                  <a:srgbClr val="00B050"/>
                </a:solidFill>
              </a:rPr>
              <a:t>technologies</a:t>
            </a:r>
            <a:r>
              <a:rPr lang="es-ES" sz="1600" dirty="0" smtClean="0">
                <a:solidFill>
                  <a:srgbClr val="00B050"/>
                </a:solidFill>
              </a:rPr>
              <a:t>. </a:t>
            </a:r>
            <a:endParaRPr lang="es-ES" sz="1600" dirty="0">
              <a:solidFill>
                <a:srgbClr val="00B050"/>
              </a:solidFill>
            </a:endParaRPr>
          </a:p>
          <a:p>
            <a:endParaRPr lang="es-ES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b="1" i="1" dirty="0" smtClean="0">
                <a:solidFill>
                  <a:srgbClr val="FF0000"/>
                </a:solidFill>
              </a:rPr>
              <a:t>New </a:t>
            </a:r>
            <a:r>
              <a:rPr lang="es-ES" b="1" i="1" dirty="0" err="1" smtClean="0">
                <a:solidFill>
                  <a:srgbClr val="FF0000"/>
                </a:solidFill>
              </a:rPr>
              <a:t>Policies</a:t>
            </a:r>
            <a:r>
              <a:rPr lang="es-ES" b="1" i="1" dirty="0" smtClean="0">
                <a:solidFill>
                  <a:srgbClr val="FF0000"/>
                </a:solidFill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</a:rPr>
              <a:t>Scenario</a:t>
            </a:r>
            <a:r>
              <a:rPr lang="es-ES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s-ES" dirty="0" err="1" smtClean="0">
                <a:solidFill>
                  <a:srgbClr val="FF0000"/>
                </a:solidFill>
              </a:rPr>
              <a:t>It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Scenario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with</a:t>
            </a:r>
            <a:r>
              <a:rPr lang="es-ES" dirty="0" smtClean="0">
                <a:solidFill>
                  <a:srgbClr val="FF0000"/>
                </a:solidFill>
              </a:rPr>
              <a:t> more </a:t>
            </a:r>
            <a:r>
              <a:rPr lang="es-ES" dirty="0" err="1" smtClean="0">
                <a:solidFill>
                  <a:srgbClr val="FF0000"/>
                </a:solidFill>
              </a:rPr>
              <a:t>limitations</a:t>
            </a:r>
            <a:r>
              <a:rPr lang="es-ES" dirty="0" smtClean="0">
                <a:solidFill>
                  <a:srgbClr val="FF0000"/>
                </a:solidFill>
              </a:rPr>
              <a:t>. </a:t>
            </a:r>
            <a:r>
              <a:rPr lang="es-ES" dirty="0" err="1" smtClean="0">
                <a:solidFill>
                  <a:srgbClr val="FF0000"/>
                </a:solidFill>
              </a:rPr>
              <a:t>It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based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compromises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renewables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made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by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some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countries</a:t>
            </a:r>
            <a:r>
              <a:rPr lang="es-ES" dirty="0" smtClean="0">
                <a:solidFill>
                  <a:srgbClr val="FF0000"/>
                </a:solidFill>
              </a:rPr>
              <a:t> and </a:t>
            </a:r>
            <a:r>
              <a:rPr lang="es-ES" dirty="0" err="1" smtClean="0">
                <a:solidFill>
                  <a:srgbClr val="FF0000"/>
                </a:solidFill>
              </a:rPr>
              <a:t>it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defined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only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until</a:t>
            </a:r>
            <a:r>
              <a:rPr lang="es-ES" dirty="0" smtClean="0">
                <a:solidFill>
                  <a:srgbClr val="FF0000"/>
                </a:solidFill>
              </a:rPr>
              <a:t> 2035.</a:t>
            </a:r>
          </a:p>
          <a:p>
            <a:endParaRPr lang="es-ES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78" y="332656"/>
            <a:ext cx="9382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6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70C0"/>
                </a:solidFill>
              </a:rPr>
              <a:t>Mathematical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Techniques</a:t>
            </a: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48478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1.- Input: </a:t>
            </a:r>
            <a:r>
              <a:rPr lang="es-ES" sz="2400" dirty="0" smtClean="0">
                <a:solidFill>
                  <a:srgbClr val="002060"/>
                </a:solidFill>
              </a:rPr>
              <a:t>PV and CSP global targets of </a:t>
            </a:r>
            <a:r>
              <a:rPr lang="es-ES" sz="2400" dirty="0" err="1" smtClean="0">
                <a:solidFill>
                  <a:srgbClr val="002060"/>
                </a:solidFill>
              </a:rPr>
              <a:t>cumulative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installed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power</a:t>
            </a:r>
            <a:r>
              <a:rPr lang="es-ES" sz="2400" dirty="0" smtClean="0">
                <a:solidFill>
                  <a:srgbClr val="002060"/>
                </a:solidFill>
              </a:rPr>
              <a:t> and  </a:t>
            </a:r>
            <a:r>
              <a:rPr lang="es-ES" sz="2400" dirty="0" err="1" smtClean="0">
                <a:solidFill>
                  <a:srgbClr val="002060"/>
                </a:solidFill>
              </a:rPr>
              <a:t>annual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electricity</a:t>
            </a:r>
            <a:r>
              <a:rPr lang="es-ES" sz="2400" dirty="0" smtClean="0">
                <a:solidFill>
                  <a:srgbClr val="002060"/>
                </a:solidFill>
              </a:rPr>
              <a:t>, </a:t>
            </a:r>
            <a:r>
              <a:rPr lang="es-ES" sz="2400" dirty="0" err="1" smtClean="0">
                <a:solidFill>
                  <a:srgbClr val="002060"/>
                </a:solidFill>
              </a:rPr>
              <a:t>through</a:t>
            </a:r>
            <a:r>
              <a:rPr lang="es-ES" sz="2400" dirty="0" smtClean="0">
                <a:solidFill>
                  <a:srgbClr val="002060"/>
                </a:solidFill>
              </a:rPr>
              <a:t> 2050, </a:t>
            </a:r>
            <a:r>
              <a:rPr lang="es-ES" sz="2400" dirty="0" err="1" smtClean="0">
                <a:solidFill>
                  <a:srgbClr val="002060"/>
                </a:solidFill>
              </a:rPr>
              <a:t>according</a:t>
            </a:r>
            <a:r>
              <a:rPr lang="es-ES" sz="2400" dirty="0" smtClean="0">
                <a:solidFill>
                  <a:srgbClr val="002060"/>
                </a:solidFill>
              </a:rPr>
              <a:t> to </a:t>
            </a:r>
            <a:r>
              <a:rPr lang="es-ES" sz="2400" dirty="0" err="1" smtClean="0">
                <a:solidFill>
                  <a:srgbClr val="002060"/>
                </a:solidFill>
              </a:rPr>
              <a:t>several</a:t>
            </a:r>
            <a:r>
              <a:rPr lang="es-ES" sz="2400" dirty="0" smtClean="0">
                <a:solidFill>
                  <a:srgbClr val="002060"/>
                </a:solidFill>
              </a:rPr>
              <a:t> IEA </a:t>
            </a:r>
            <a:r>
              <a:rPr lang="es-ES" sz="2400" dirty="0" err="1" smtClean="0">
                <a:solidFill>
                  <a:srgbClr val="002060"/>
                </a:solidFill>
              </a:rPr>
              <a:t>Scenarios</a:t>
            </a:r>
            <a:r>
              <a:rPr lang="es-ES" sz="2400" dirty="0" smtClean="0">
                <a:solidFill>
                  <a:srgbClr val="002060"/>
                </a:solidFill>
              </a:rPr>
              <a:t>.</a:t>
            </a:r>
          </a:p>
          <a:p>
            <a:endParaRPr lang="es-ES" sz="2400" b="1" dirty="0">
              <a:solidFill>
                <a:srgbClr val="002060"/>
              </a:solidFill>
            </a:endParaRPr>
          </a:p>
          <a:p>
            <a:r>
              <a:rPr lang="es-ES" sz="2400" b="1" dirty="0" smtClean="0">
                <a:solidFill>
                  <a:srgbClr val="002060"/>
                </a:solidFill>
              </a:rPr>
              <a:t>2.- </a:t>
            </a:r>
            <a:r>
              <a:rPr lang="es-ES" sz="2400" dirty="0" err="1" smtClean="0">
                <a:solidFill>
                  <a:srgbClr val="002060"/>
                </a:solidFill>
              </a:rPr>
              <a:t>Development</a:t>
            </a:r>
            <a:r>
              <a:rPr lang="es-ES" sz="2400" dirty="0" smtClean="0">
                <a:solidFill>
                  <a:srgbClr val="002060"/>
                </a:solidFill>
              </a:rPr>
              <a:t> of a </a:t>
            </a:r>
            <a:r>
              <a:rPr lang="es-ES" sz="2400" dirty="0" err="1" smtClean="0">
                <a:solidFill>
                  <a:srgbClr val="002060"/>
                </a:solidFill>
              </a:rPr>
              <a:t>mathematical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model</a:t>
            </a:r>
            <a:r>
              <a:rPr lang="es-ES" sz="2400" dirty="0" smtClean="0">
                <a:solidFill>
                  <a:srgbClr val="002060"/>
                </a:solidFill>
              </a:rPr>
              <a:t> (</a:t>
            </a:r>
            <a:r>
              <a:rPr lang="es-ES" sz="2400" dirty="0" err="1" smtClean="0">
                <a:solidFill>
                  <a:srgbClr val="002060"/>
                </a:solidFill>
              </a:rPr>
              <a:t>closed-form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expressions</a:t>
            </a:r>
            <a:r>
              <a:rPr lang="es-ES" sz="2400" dirty="0" smtClean="0">
                <a:solidFill>
                  <a:srgbClr val="002060"/>
                </a:solidFill>
              </a:rPr>
              <a:t>) </a:t>
            </a:r>
            <a:r>
              <a:rPr lang="es-ES" sz="2400" dirty="0" err="1" smtClean="0">
                <a:solidFill>
                  <a:srgbClr val="002060"/>
                </a:solidFill>
              </a:rPr>
              <a:t>for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the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calculation</a:t>
            </a:r>
            <a:r>
              <a:rPr lang="es-ES" sz="2400" dirty="0" smtClean="0">
                <a:solidFill>
                  <a:srgbClr val="002060"/>
                </a:solidFill>
              </a:rPr>
              <a:t> of </a:t>
            </a:r>
            <a:r>
              <a:rPr lang="es-ES" sz="2400" dirty="0" err="1" smtClean="0">
                <a:solidFill>
                  <a:srgbClr val="002060"/>
                </a:solidFill>
              </a:rPr>
              <a:t>the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future</a:t>
            </a:r>
            <a:r>
              <a:rPr lang="es-ES" sz="2400" dirty="0" smtClean="0">
                <a:solidFill>
                  <a:srgbClr val="002060"/>
                </a:solidFill>
              </a:rPr>
              <a:t> (2013-2050) </a:t>
            </a:r>
            <a:r>
              <a:rPr lang="es-ES" sz="2400" b="1" dirty="0" err="1" smtClean="0">
                <a:solidFill>
                  <a:srgbClr val="002060"/>
                </a:solidFill>
              </a:rPr>
              <a:t>annual</a:t>
            </a:r>
            <a:r>
              <a:rPr lang="es-ES" sz="2400" b="1" dirty="0" smtClean="0">
                <a:solidFill>
                  <a:srgbClr val="002060"/>
                </a:solidFill>
              </a:rPr>
              <a:t> and total C- </a:t>
            </a:r>
            <a:r>
              <a:rPr lang="es-ES" sz="2400" b="1" dirty="0" err="1" smtClean="0">
                <a:solidFill>
                  <a:srgbClr val="002060"/>
                </a:solidFill>
              </a:rPr>
              <a:t>emissions</a:t>
            </a:r>
            <a:r>
              <a:rPr lang="es-ES" sz="2400" b="1" dirty="0" smtClean="0">
                <a:solidFill>
                  <a:srgbClr val="002060"/>
                </a:solidFill>
              </a:rPr>
              <a:t> </a:t>
            </a:r>
            <a:r>
              <a:rPr lang="es-ES" sz="2400" b="1" dirty="0" err="1" smtClean="0">
                <a:solidFill>
                  <a:srgbClr val="002060"/>
                </a:solidFill>
              </a:rPr>
              <a:t>avoided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due</a:t>
            </a:r>
            <a:r>
              <a:rPr lang="es-ES" sz="2400" dirty="0" smtClean="0">
                <a:solidFill>
                  <a:srgbClr val="002060"/>
                </a:solidFill>
              </a:rPr>
              <a:t> to </a:t>
            </a:r>
            <a:r>
              <a:rPr lang="es-ES" sz="2400" dirty="0" err="1" smtClean="0">
                <a:solidFill>
                  <a:srgbClr val="002060"/>
                </a:solidFill>
              </a:rPr>
              <a:t>the</a:t>
            </a:r>
            <a:r>
              <a:rPr lang="es-ES" sz="2400" dirty="0" smtClean="0">
                <a:solidFill>
                  <a:srgbClr val="002060"/>
                </a:solidFill>
              </a:rPr>
              <a:t> PV and CSP </a:t>
            </a:r>
            <a:r>
              <a:rPr lang="es-ES" sz="2400" dirty="0" err="1" smtClean="0">
                <a:solidFill>
                  <a:srgbClr val="002060"/>
                </a:solidFill>
              </a:rPr>
              <a:t>deployment</a:t>
            </a:r>
            <a:r>
              <a:rPr lang="es-ES" sz="2400" dirty="0" smtClean="0">
                <a:solidFill>
                  <a:srgbClr val="002060"/>
                </a:solidFill>
              </a:rPr>
              <a:t>.</a:t>
            </a:r>
          </a:p>
          <a:p>
            <a:endParaRPr lang="es-ES" sz="2400" b="1" dirty="0">
              <a:solidFill>
                <a:srgbClr val="002060"/>
              </a:solidFill>
            </a:endParaRPr>
          </a:p>
          <a:p>
            <a:r>
              <a:rPr lang="es-ES" sz="2400" b="1" dirty="0" smtClean="0">
                <a:solidFill>
                  <a:srgbClr val="002060"/>
                </a:solidFill>
              </a:rPr>
              <a:t>3.- </a:t>
            </a:r>
            <a:r>
              <a:rPr lang="es-ES" sz="2400" dirty="0" err="1" smtClean="0">
                <a:solidFill>
                  <a:srgbClr val="002060"/>
                </a:solidFill>
              </a:rPr>
              <a:t>Calculation</a:t>
            </a:r>
            <a:r>
              <a:rPr lang="es-ES" sz="2400" dirty="0" smtClean="0">
                <a:solidFill>
                  <a:srgbClr val="002060"/>
                </a:solidFill>
              </a:rPr>
              <a:t> of </a:t>
            </a:r>
            <a:r>
              <a:rPr lang="es-ES" sz="2400" dirty="0" err="1" smtClean="0">
                <a:solidFill>
                  <a:srgbClr val="002060"/>
                </a:solidFill>
              </a:rPr>
              <a:t>the</a:t>
            </a:r>
            <a:r>
              <a:rPr lang="es-ES" sz="2400" b="1" dirty="0" smtClean="0">
                <a:solidFill>
                  <a:srgbClr val="002060"/>
                </a:solidFill>
              </a:rPr>
              <a:t> </a:t>
            </a:r>
            <a:r>
              <a:rPr lang="es-ES" sz="2400" b="1" dirty="0" err="1" smtClean="0">
                <a:solidFill>
                  <a:srgbClr val="002060"/>
                </a:solidFill>
              </a:rPr>
              <a:t>financial</a:t>
            </a:r>
            <a:r>
              <a:rPr lang="es-ES" sz="2400" b="1" dirty="0" smtClean="0">
                <a:solidFill>
                  <a:srgbClr val="002060"/>
                </a:solidFill>
              </a:rPr>
              <a:t> extra-</a:t>
            </a:r>
            <a:r>
              <a:rPr lang="es-ES" sz="2400" b="1" dirty="0" err="1" smtClean="0">
                <a:solidFill>
                  <a:srgbClr val="002060"/>
                </a:solidFill>
              </a:rPr>
              <a:t>costs</a:t>
            </a:r>
            <a:r>
              <a:rPr lang="es-ES" sz="2400" b="1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incurred</a:t>
            </a:r>
            <a:r>
              <a:rPr lang="es-ES" sz="2400" dirty="0" smtClean="0">
                <a:solidFill>
                  <a:srgbClr val="002060"/>
                </a:solidFill>
              </a:rPr>
              <a:t> in </a:t>
            </a:r>
            <a:r>
              <a:rPr lang="es-ES" sz="2400" dirty="0" err="1" smtClean="0">
                <a:solidFill>
                  <a:srgbClr val="002060"/>
                </a:solidFill>
              </a:rPr>
              <a:t>the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implementation</a:t>
            </a:r>
            <a:r>
              <a:rPr lang="es-ES" sz="2400" dirty="0" smtClean="0">
                <a:solidFill>
                  <a:srgbClr val="002060"/>
                </a:solidFill>
              </a:rPr>
              <a:t> of PV and CSP </a:t>
            </a:r>
            <a:r>
              <a:rPr lang="es-ES" sz="2400" dirty="0" err="1" smtClean="0">
                <a:solidFill>
                  <a:srgbClr val="002060"/>
                </a:solidFill>
              </a:rPr>
              <a:t>systems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replacing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the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traditional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power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generation</a:t>
            </a:r>
            <a:r>
              <a:rPr lang="es-ES" sz="2400" dirty="0" smtClean="0">
                <a:solidFill>
                  <a:srgbClr val="002060"/>
                </a:solidFill>
              </a:rPr>
              <a:t> mixes</a:t>
            </a:r>
            <a:endParaRPr lang="es-ES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 PC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1615727"/>
            <a:ext cx="56673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28786" y="62386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PV </a:t>
            </a:r>
            <a:r>
              <a:rPr lang="es-ES" sz="2400" b="1" dirty="0" err="1" smtClean="0">
                <a:solidFill>
                  <a:srgbClr val="002060"/>
                </a:solidFill>
              </a:rPr>
              <a:t>cumulative</a:t>
            </a:r>
            <a:r>
              <a:rPr lang="es-ES" sz="2400" b="1" dirty="0" smtClean="0">
                <a:solidFill>
                  <a:srgbClr val="002060"/>
                </a:solidFill>
              </a:rPr>
              <a:t> </a:t>
            </a:r>
            <a:r>
              <a:rPr lang="es-ES" sz="2400" b="1" dirty="0" err="1" smtClean="0">
                <a:solidFill>
                  <a:srgbClr val="002060"/>
                </a:solidFill>
              </a:rPr>
              <a:t>power</a:t>
            </a:r>
            <a:r>
              <a:rPr lang="es-ES" sz="2400" b="1" dirty="0" smtClean="0">
                <a:solidFill>
                  <a:srgbClr val="002060"/>
                </a:solidFill>
              </a:rPr>
              <a:t>  and </a:t>
            </a:r>
            <a:r>
              <a:rPr lang="es-ES" sz="2400" b="1" dirty="0" err="1" smtClean="0">
                <a:solidFill>
                  <a:srgbClr val="002060"/>
                </a:solidFill>
              </a:rPr>
              <a:t>annual</a:t>
            </a:r>
            <a:r>
              <a:rPr lang="es-ES" sz="2400" b="1" dirty="0" smtClean="0">
                <a:solidFill>
                  <a:srgbClr val="002060"/>
                </a:solidFill>
              </a:rPr>
              <a:t> </a:t>
            </a:r>
            <a:r>
              <a:rPr lang="es-ES" sz="2400" b="1" dirty="0" err="1" smtClean="0">
                <a:solidFill>
                  <a:srgbClr val="002060"/>
                </a:solidFill>
              </a:rPr>
              <a:t>electricity</a:t>
            </a:r>
            <a:r>
              <a:rPr lang="es-ES" sz="2400" b="1" dirty="0" smtClean="0">
                <a:solidFill>
                  <a:srgbClr val="002060"/>
                </a:solidFill>
              </a:rPr>
              <a:t> </a:t>
            </a:r>
            <a:r>
              <a:rPr lang="es-ES" sz="2400" b="1" dirty="0" err="1" smtClean="0">
                <a:solidFill>
                  <a:srgbClr val="002060"/>
                </a:solidFill>
              </a:rPr>
              <a:t>production</a:t>
            </a:r>
            <a:r>
              <a:rPr lang="es-ES" sz="2400" b="1" dirty="0" smtClean="0">
                <a:solidFill>
                  <a:srgbClr val="002060"/>
                </a:solidFill>
              </a:rPr>
              <a:t> (2003-2012)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 PC\Desktop\Captur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484784"/>
            <a:ext cx="7693048" cy="48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6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2736" y="900101"/>
            <a:ext cx="746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           </a:t>
            </a:r>
            <a:r>
              <a:rPr lang="es-ES" sz="2800" b="1" dirty="0" err="1" smtClean="0">
                <a:solidFill>
                  <a:srgbClr val="002060"/>
                </a:solidFill>
              </a:rPr>
              <a:t>Learning</a:t>
            </a:r>
            <a:r>
              <a:rPr lang="es-ES" sz="2800" b="1" dirty="0" smtClean="0">
                <a:solidFill>
                  <a:srgbClr val="002060"/>
                </a:solidFill>
              </a:rPr>
              <a:t> Curve </a:t>
            </a:r>
            <a:r>
              <a:rPr lang="es-ES" sz="2800" b="1" dirty="0" err="1" smtClean="0">
                <a:solidFill>
                  <a:srgbClr val="002060"/>
                </a:solidFill>
              </a:rPr>
              <a:t>for</a:t>
            </a:r>
            <a:r>
              <a:rPr lang="es-ES" sz="2800" b="1" dirty="0" smtClean="0">
                <a:solidFill>
                  <a:srgbClr val="002060"/>
                </a:solidFill>
              </a:rPr>
              <a:t> PV modules (1976-2013)</a:t>
            </a:r>
            <a:endParaRPr lang="es-E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:\Users\Jorge\Desktop\Proyecto\Escrito\Capítulo 2\2.16. (CSP Roadmap Español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75" y="1738045"/>
            <a:ext cx="3292121" cy="316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 descr="C:\Users\Jorge\Desktop\Proyecto\Escrito\Capítulo 2\2.19 (CSP Roadmap Español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596" y="2060848"/>
            <a:ext cx="3798416" cy="295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"/>
          <p:cNvCxnSpPr/>
          <p:nvPr/>
        </p:nvCxnSpPr>
        <p:spPr>
          <a:xfrm>
            <a:off x="154004" y="5786438"/>
            <a:ext cx="867567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54004" y="1185863"/>
            <a:ext cx="867567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7" name="Picture 1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461963"/>
            <a:ext cx="942975" cy="39052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85720" y="260648"/>
            <a:ext cx="742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BACC6">
                    <a:lumMod val="50000"/>
                  </a:srgbClr>
                </a:solidFill>
              </a:rPr>
              <a:t>CSP systems: Trough and Tower</a:t>
            </a:r>
            <a:endParaRPr lang="es-ES" sz="32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282" y="607220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2844" y="5857892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prstClr val="black"/>
                </a:solidFill>
              </a:rPr>
              <a:t>IV WMS, Council of </a:t>
            </a:r>
            <a:r>
              <a:rPr lang="es-ES" sz="1400" b="1" dirty="0" err="1" smtClean="0">
                <a:solidFill>
                  <a:prstClr val="black"/>
                </a:solidFill>
              </a:rPr>
              <a:t>Europe</a:t>
            </a:r>
            <a:r>
              <a:rPr lang="es-ES" sz="1400" b="1" dirty="0" smtClean="0">
                <a:solidFill>
                  <a:prstClr val="black"/>
                </a:solidFill>
              </a:rPr>
              <a:t>, </a:t>
            </a:r>
            <a:r>
              <a:rPr lang="es-ES" sz="1400" b="1" dirty="0" err="1" smtClean="0">
                <a:solidFill>
                  <a:prstClr val="black"/>
                </a:solidFill>
              </a:rPr>
              <a:t>Strasbourg</a:t>
            </a:r>
            <a:r>
              <a:rPr lang="es-ES" sz="1400" b="1" dirty="0" smtClean="0">
                <a:solidFill>
                  <a:prstClr val="black"/>
                </a:solidFill>
              </a:rPr>
              <a:t>, Oct. 14, 2013</a:t>
            </a:r>
            <a:endParaRPr lang="es-E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3" y="3284984"/>
            <a:ext cx="8715437" cy="303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19"/>
            <a:ext cx="5197370" cy="29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7504" y="208367"/>
            <a:ext cx="7822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T. 1: IEA 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argets: </a:t>
            </a:r>
            <a:r>
              <a:rPr lang="es-E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annual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electricity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s-E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cumulative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</a:t>
            </a:r>
            <a:endParaRPr lang="es-E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T. 2: </a:t>
            </a:r>
            <a:r>
              <a:rPr lang="es-E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expressions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E(t) and Q(t), (2013-2050)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 PC\Desktop\Captura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556792"/>
            <a:ext cx="7735887" cy="429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403629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rgbClr val="0070C0"/>
                </a:solidFill>
              </a:rPr>
              <a:t>S</a:t>
            </a:r>
            <a:r>
              <a:rPr lang="es-ES" sz="2400" b="1" dirty="0" err="1" smtClean="0">
                <a:solidFill>
                  <a:srgbClr val="0070C0"/>
                </a:solidFill>
              </a:rPr>
              <a:t>imulation</a:t>
            </a:r>
            <a:r>
              <a:rPr lang="es-ES" sz="2400" b="1" dirty="0" smtClean="0">
                <a:solidFill>
                  <a:srgbClr val="0070C0"/>
                </a:solidFill>
              </a:rPr>
              <a:t> of PV </a:t>
            </a:r>
            <a:r>
              <a:rPr lang="es-ES" sz="2400" b="1" dirty="0" err="1" smtClean="0">
                <a:solidFill>
                  <a:srgbClr val="0070C0"/>
                </a:solidFill>
              </a:rPr>
              <a:t>annual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electricity</a:t>
            </a:r>
            <a:r>
              <a:rPr lang="es-ES" sz="2400" b="1" dirty="0" smtClean="0">
                <a:solidFill>
                  <a:srgbClr val="0070C0"/>
                </a:solidFill>
              </a:rPr>
              <a:t>  </a:t>
            </a:r>
            <a:r>
              <a:rPr lang="es-ES" sz="2400" b="1" dirty="0" err="1" smtClean="0">
                <a:solidFill>
                  <a:srgbClr val="0070C0"/>
                </a:solidFill>
              </a:rPr>
              <a:t>production</a:t>
            </a:r>
            <a:endParaRPr lang="es-E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400" b="1" dirty="0" err="1">
                <a:solidFill>
                  <a:srgbClr val="0070C0"/>
                </a:solidFill>
              </a:rPr>
              <a:t>f</a:t>
            </a:r>
            <a:r>
              <a:rPr lang="es-ES" sz="2400" b="1" dirty="0" err="1" smtClean="0">
                <a:solidFill>
                  <a:srgbClr val="0070C0"/>
                </a:solidFill>
              </a:rPr>
              <a:t>or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the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three</a:t>
            </a:r>
            <a:r>
              <a:rPr lang="es-ES" sz="2400" b="1" dirty="0" smtClean="0">
                <a:solidFill>
                  <a:srgbClr val="0070C0"/>
                </a:solidFill>
              </a:rPr>
              <a:t> IEA </a:t>
            </a:r>
            <a:r>
              <a:rPr lang="es-ES" sz="2400" b="1" dirty="0" err="1" smtClean="0">
                <a:solidFill>
                  <a:srgbClr val="0070C0"/>
                </a:solidFill>
              </a:rPr>
              <a:t>Scenarios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considered</a:t>
            </a:r>
            <a:r>
              <a:rPr lang="es-ES" sz="2400" b="1" dirty="0" smtClean="0">
                <a:solidFill>
                  <a:srgbClr val="0070C0"/>
                </a:solidFill>
              </a:rPr>
              <a:t>                                        </a:t>
            </a:r>
            <a:endParaRPr lang="es-ES" sz="2400" b="1" dirty="0">
              <a:solidFill>
                <a:srgbClr val="0070C0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214282" y="6307732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Documents and Settings\usuario\Mis Documentos\Mis imágenes\Logo U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942975" cy="390525"/>
          </a:xfrm>
          <a:prstGeom prst="rect">
            <a:avLst/>
          </a:prstGeom>
          <a:noFill/>
        </p:spPr>
      </p:pic>
      <p:sp>
        <p:nvSpPr>
          <p:cNvPr id="7" name="10 CuadroTexto"/>
          <p:cNvSpPr txBox="1"/>
          <p:nvPr/>
        </p:nvSpPr>
        <p:spPr>
          <a:xfrm>
            <a:off x="214282" y="6349496"/>
            <a:ext cx="871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dirty="0" err="1" smtClean="0">
                <a:solidFill>
                  <a:prstClr val="black"/>
                </a:solidFill>
              </a:rPr>
              <a:t>European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Energy</a:t>
            </a:r>
            <a:r>
              <a:rPr lang="es-ES" sz="1000" dirty="0" smtClean="0">
                <a:solidFill>
                  <a:prstClr val="black"/>
                </a:solidFill>
              </a:rPr>
              <a:t> </a:t>
            </a:r>
            <a:r>
              <a:rPr lang="es-ES" sz="1000" dirty="0" err="1" smtClean="0">
                <a:solidFill>
                  <a:prstClr val="black"/>
                </a:solidFill>
              </a:rPr>
              <a:t>Group</a:t>
            </a:r>
            <a:r>
              <a:rPr lang="es-ES" sz="1000" dirty="0" smtClean="0">
                <a:solidFill>
                  <a:prstClr val="black"/>
                </a:solidFill>
              </a:rPr>
              <a:t> Meeting, EPS, Lisboa, Nov. 13-14, 2014</a:t>
            </a:r>
            <a:endParaRPr lang="es-E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961</Words>
  <Application>Microsoft Office PowerPoint</Application>
  <PresentationFormat>Presentación en pantalla (4:3)</PresentationFormat>
  <Paragraphs>137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Documento</vt:lpstr>
      <vt:lpstr>Evolution (2014-2035-2050) of Solar Electricity (PV, CSP): LCOE Costs, Annual and Total CO2 Saved, and Financial Extra-costs, Based on the IEA Scenarios  </vt:lpstr>
      <vt:lpstr>REFERENCES</vt:lpstr>
      <vt:lpstr>International Energy Agency (IEA) Scenarios</vt:lpstr>
      <vt:lpstr>Mathematical Techniques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CO2  emissions saved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CSP: unit avoided emissions costs (2013-2035) for three electricity mixes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Calculations ….</dc:title>
  <dc:creator>MI PC</dc:creator>
  <cp:lastModifiedBy>MI PC</cp:lastModifiedBy>
  <cp:revision>70</cp:revision>
  <dcterms:created xsi:type="dcterms:W3CDTF">2014-11-06T21:13:18Z</dcterms:created>
  <dcterms:modified xsi:type="dcterms:W3CDTF">2014-11-11T10:29:17Z</dcterms:modified>
</cp:coreProperties>
</file>